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handoutMasterIdLst>
    <p:handoutMasterId r:id="rId64"/>
  </p:handoutMasterIdLst>
  <p:sldIdLst>
    <p:sldId id="256" r:id="rId2"/>
    <p:sldId id="312" r:id="rId3"/>
    <p:sldId id="310" r:id="rId4"/>
    <p:sldId id="311" r:id="rId5"/>
    <p:sldId id="313" r:id="rId6"/>
    <p:sldId id="318" r:id="rId7"/>
    <p:sldId id="316" r:id="rId8"/>
    <p:sldId id="317" r:id="rId9"/>
    <p:sldId id="329" r:id="rId10"/>
    <p:sldId id="337" r:id="rId11"/>
    <p:sldId id="319" r:id="rId12"/>
    <p:sldId id="320" r:id="rId13"/>
    <p:sldId id="321" r:id="rId14"/>
    <p:sldId id="324" r:id="rId15"/>
    <p:sldId id="325" r:id="rId16"/>
    <p:sldId id="327" r:id="rId17"/>
    <p:sldId id="330" r:id="rId18"/>
    <p:sldId id="315" r:id="rId19"/>
    <p:sldId id="332" r:id="rId20"/>
    <p:sldId id="331" r:id="rId21"/>
    <p:sldId id="333" r:id="rId22"/>
    <p:sldId id="314" r:id="rId23"/>
    <p:sldId id="334" r:id="rId24"/>
    <p:sldId id="336" r:id="rId25"/>
    <p:sldId id="335" r:id="rId26"/>
    <p:sldId id="338" r:id="rId27"/>
    <p:sldId id="339" r:id="rId28"/>
    <p:sldId id="340" r:id="rId29"/>
    <p:sldId id="341" r:id="rId30"/>
    <p:sldId id="342" r:id="rId31"/>
    <p:sldId id="343" r:id="rId32"/>
    <p:sldId id="344" r:id="rId33"/>
    <p:sldId id="345" r:id="rId34"/>
    <p:sldId id="348" r:id="rId35"/>
    <p:sldId id="346" r:id="rId36"/>
    <p:sldId id="347" r:id="rId37"/>
    <p:sldId id="349" r:id="rId38"/>
    <p:sldId id="351" r:id="rId39"/>
    <p:sldId id="358" r:id="rId40"/>
    <p:sldId id="352" r:id="rId41"/>
    <p:sldId id="355" r:id="rId42"/>
    <p:sldId id="356" r:id="rId43"/>
    <p:sldId id="354" r:id="rId44"/>
    <p:sldId id="357" r:id="rId45"/>
    <p:sldId id="359" r:id="rId46"/>
    <p:sldId id="360" r:id="rId47"/>
    <p:sldId id="361" r:id="rId48"/>
    <p:sldId id="362" r:id="rId49"/>
    <p:sldId id="365" r:id="rId50"/>
    <p:sldId id="364" r:id="rId51"/>
    <p:sldId id="368" r:id="rId52"/>
    <p:sldId id="367" r:id="rId53"/>
    <p:sldId id="376" r:id="rId54"/>
    <p:sldId id="369" r:id="rId55"/>
    <p:sldId id="370" r:id="rId56"/>
    <p:sldId id="372" r:id="rId57"/>
    <p:sldId id="371" r:id="rId58"/>
    <p:sldId id="373" r:id="rId59"/>
    <p:sldId id="374" r:id="rId60"/>
    <p:sldId id="375" r:id="rId61"/>
    <p:sldId id="377" r:id="rId6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2EE8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87" autoAdjust="0"/>
  </p:normalViewPr>
  <p:slideViewPr>
    <p:cSldViewPr snapToGrid="0" snapToObjects="1">
      <p:cViewPr>
        <p:scale>
          <a:sx n="85" d="100"/>
          <a:sy n="85" d="100"/>
        </p:scale>
        <p:origin x="-1208"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A5D37F-9BA4-4444-B684-26FBA8BC9A00}" type="datetimeFigureOut">
              <a:rPr lang="en-US" smtClean="0"/>
              <a:t>1/28/15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A68E17-38B7-DD48-A421-5E610F25F986}" type="slidenum">
              <a:rPr lang="en-US" smtClean="0"/>
              <a:t>‹#›</a:t>
            </a:fld>
            <a:endParaRPr lang="en-US"/>
          </a:p>
        </p:txBody>
      </p:sp>
    </p:spTree>
    <p:extLst>
      <p:ext uri="{BB962C8B-B14F-4D97-AF65-F5344CB8AC3E}">
        <p14:creationId xmlns:p14="http://schemas.microsoft.com/office/powerpoint/2010/main" val="91338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6BF0CB-A1D9-1441-AB6B-F75FDC005012}" type="datetimeFigureOut">
              <a:rPr lang="en-US" smtClean="0"/>
              <a:t>1/26/15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D82793-02F4-5D4D-89E6-D9D1BFE83A44}" type="slidenum">
              <a:rPr lang="en-US" smtClean="0"/>
              <a:t>‹#›</a:t>
            </a:fld>
            <a:endParaRPr lang="en-US"/>
          </a:p>
        </p:txBody>
      </p:sp>
    </p:spTree>
    <p:extLst>
      <p:ext uri="{BB962C8B-B14F-4D97-AF65-F5344CB8AC3E}">
        <p14:creationId xmlns:p14="http://schemas.microsoft.com/office/powerpoint/2010/main" val="42012422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Walter Pitts, John von Neumann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a:t>
            </a:fld>
            <a:endParaRPr lang="en-US"/>
          </a:p>
        </p:txBody>
      </p:sp>
    </p:spTree>
    <p:extLst>
      <p:ext uri="{BB962C8B-B14F-4D97-AF65-F5344CB8AC3E}">
        <p14:creationId xmlns:p14="http://schemas.microsoft.com/office/powerpoint/2010/main" val="801167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neurotransmitter</a:t>
            </a:r>
            <a:r>
              <a:rPr lang="en-US" baseline="0" dirty="0" smtClean="0"/>
              <a:t> concentration eventually goes back down.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14</a:t>
            </a:fld>
            <a:endParaRPr lang="en-US"/>
          </a:p>
        </p:txBody>
      </p:sp>
    </p:spTree>
    <p:extLst>
      <p:ext uri="{BB962C8B-B14F-4D97-AF65-F5344CB8AC3E}">
        <p14:creationId xmlns:p14="http://schemas.microsoft.com/office/powerpoint/2010/main" val="3024621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animation is not ideal because the initial membrane voltage</a:t>
            </a:r>
            <a:r>
              <a:rPr lang="en-US" baseline="0" dirty="0" smtClean="0"/>
              <a:t> is zero instead of -70 mV, but you will still be able to see the initial rise in membrane voltage followed by a subsequent drop.</a:t>
            </a:r>
          </a:p>
          <a:p>
            <a:endParaRPr lang="en-US" baseline="0" dirty="0" smtClean="0"/>
          </a:p>
          <a:p>
            <a:r>
              <a:rPr lang="en-US" baseline="0" dirty="0" smtClean="0"/>
              <a:t>To recap:</a:t>
            </a:r>
          </a:p>
          <a:p>
            <a:pPr marL="171450" indent="-171450">
              <a:buFont typeface="Arial"/>
              <a:buChar char="•"/>
            </a:pPr>
            <a:r>
              <a:rPr lang="en-US" baseline="0" dirty="0" smtClean="0"/>
              <a:t>Na+ channels bind neurotransmitter and Na+ begins to flow into the cell. The membrane potential rises.</a:t>
            </a:r>
          </a:p>
          <a:p>
            <a:pPr marL="171450" indent="-171450">
              <a:buFont typeface="Arial"/>
              <a:buChar char="•"/>
            </a:pPr>
            <a:r>
              <a:rPr lang="en-US" baseline="0" dirty="0" smtClean="0"/>
              <a:t>The rising membrane potential triggers voltage-gated K+ channels to open. Potassium ions begin to leave.</a:t>
            </a:r>
          </a:p>
          <a:p>
            <a:pPr marL="171450" indent="-171450">
              <a:buFont typeface="Arial"/>
              <a:buChar char="•"/>
            </a:pPr>
            <a:r>
              <a:rPr lang="en-US" baseline="0" dirty="0" smtClean="0"/>
              <a:t>Around the same time, the neurotransmitter concentration decreases</a:t>
            </a:r>
          </a:p>
          <a:p>
            <a:endParaRPr lang="en-US" baseline="0" dirty="0" smtClean="0"/>
          </a:p>
        </p:txBody>
      </p:sp>
      <p:sp>
        <p:nvSpPr>
          <p:cNvPr id="4" name="Slide Number Placeholder 3"/>
          <p:cNvSpPr>
            <a:spLocks noGrp="1"/>
          </p:cNvSpPr>
          <p:nvPr>
            <p:ph type="sldNum" sz="quarter" idx="10"/>
          </p:nvPr>
        </p:nvSpPr>
        <p:spPr/>
        <p:txBody>
          <a:bodyPr/>
          <a:lstStyle/>
          <a:p>
            <a:fld id="{8CD82793-02F4-5D4D-89E6-D9D1BFE83A44}" type="slidenum">
              <a:rPr lang="en-US" smtClean="0"/>
              <a:t>18</a:t>
            </a:fld>
            <a:endParaRPr lang="en-US"/>
          </a:p>
        </p:txBody>
      </p:sp>
    </p:spTree>
    <p:extLst>
      <p:ext uri="{BB962C8B-B14F-4D97-AF65-F5344CB8AC3E}">
        <p14:creationId xmlns:p14="http://schemas.microsoft.com/office/powerpoint/2010/main" val="2285786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20</a:t>
            </a:fld>
            <a:endParaRPr lang="en-US"/>
          </a:p>
        </p:txBody>
      </p:sp>
    </p:spTree>
    <p:extLst>
      <p:ext uri="{BB962C8B-B14F-4D97-AF65-F5344CB8AC3E}">
        <p14:creationId xmlns:p14="http://schemas.microsoft.com/office/powerpoint/2010/main" val="30281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23</a:t>
            </a:fld>
            <a:endParaRPr lang="en-US"/>
          </a:p>
        </p:txBody>
      </p:sp>
    </p:spTree>
    <p:extLst>
      <p:ext uri="{BB962C8B-B14F-4D97-AF65-F5344CB8AC3E}">
        <p14:creationId xmlns:p14="http://schemas.microsoft.com/office/powerpoint/2010/main" val="768039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inputs represent all of the synapses on the dendrites.</a:t>
            </a:r>
          </a:p>
          <a:p>
            <a:endParaRPr lang="en-US" dirty="0" smtClean="0"/>
          </a:p>
          <a:p>
            <a:r>
              <a:rPr lang="en-US" dirty="0" smtClean="0"/>
              <a:t>Weights represent</a:t>
            </a:r>
            <a:r>
              <a:rPr lang="en-US" baseline="0" dirty="0" smtClean="0"/>
              <a:t> the strength of the synapses as well as whether they are inhibitory are excitatory (the weights can be positive or negative). The threshold represents the membrane depolarization at the axon hillock that’s required for the neuron to fire and is also considered to be tunable.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26</a:t>
            </a:fld>
            <a:endParaRPr lang="en-US"/>
          </a:p>
        </p:txBody>
      </p:sp>
    </p:spTree>
    <p:extLst>
      <p:ext uri="{BB962C8B-B14F-4D97-AF65-F5344CB8AC3E}">
        <p14:creationId xmlns:p14="http://schemas.microsoft.com/office/powerpoint/2010/main" val="637515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inputs represent all of the synapses on the dendrites.</a:t>
            </a:r>
          </a:p>
          <a:p>
            <a:endParaRPr lang="en-US" dirty="0" smtClean="0"/>
          </a:p>
          <a:p>
            <a:r>
              <a:rPr lang="en-US" dirty="0" smtClean="0"/>
              <a:t>Weights represent</a:t>
            </a:r>
            <a:r>
              <a:rPr lang="en-US" baseline="0" dirty="0" smtClean="0"/>
              <a:t> the strength of the synapses as well as whether they are inhibitory are excitatory (the weights can be positive or negative). The threshold represents the membrane depolarization at the axon hillock that’s required for the neuron to fire and is also considered to be tunable.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27</a:t>
            </a:fld>
            <a:endParaRPr lang="en-US"/>
          </a:p>
        </p:txBody>
      </p:sp>
    </p:spTree>
    <p:extLst>
      <p:ext uri="{BB962C8B-B14F-4D97-AF65-F5344CB8AC3E}">
        <p14:creationId xmlns:p14="http://schemas.microsoft.com/office/powerpoint/2010/main" val="6375158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a:t>
            </a:r>
            <a:r>
              <a:rPr lang="en-US" baseline="0" dirty="0" smtClean="0"/>
              <a:t> a negative threshold and two negative weights which together are less than the threshold.</a:t>
            </a:r>
          </a:p>
          <a:p>
            <a:endParaRPr lang="en-US" baseline="0" dirty="0" smtClean="0"/>
          </a:p>
          <a:p>
            <a:r>
              <a:rPr lang="en-US" baseline="0" dirty="0" smtClean="0"/>
              <a:t>Is it possible to have a neuron that fires constantly except when a signal is present? Yes, in fact this is the usual case for photoreceptors.</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28</a:t>
            </a:fld>
            <a:endParaRPr lang="en-US"/>
          </a:p>
        </p:txBody>
      </p:sp>
    </p:spTree>
    <p:extLst>
      <p:ext uri="{BB962C8B-B14F-4D97-AF65-F5344CB8AC3E}">
        <p14:creationId xmlns:p14="http://schemas.microsoft.com/office/powerpoint/2010/main" val="637515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does this work? Depolarization</a:t>
            </a:r>
            <a:r>
              <a:rPr lang="en-US" baseline="0" dirty="0" smtClean="0"/>
              <a:t> at the synapse can be detected and used to control how often ion channels are added or removed there.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29</a:t>
            </a:fld>
            <a:endParaRPr lang="en-US"/>
          </a:p>
        </p:txBody>
      </p:sp>
    </p:spTree>
    <p:extLst>
      <p:ext uri="{BB962C8B-B14F-4D97-AF65-F5344CB8AC3E}">
        <p14:creationId xmlns:p14="http://schemas.microsoft.com/office/powerpoint/2010/main" val="1187355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wanted a look of pleasant surprise….but that’s as close as you can get with a British</a:t>
            </a:r>
            <a:r>
              <a:rPr lang="en-US" baseline="0" dirty="0" smtClean="0"/>
              <a:t> person</a:t>
            </a:r>
            <a:r>
              <a:rPr lang="en-US" dirty="0" smtClean="0"/>
              <a: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30</a:t>
            </a:fld>
            <a:endParaRPr lang="en-US"/>
          </a:p>
        </p:txBody>
      </p:sp>
    </p:spTree>
    <p:extLst>
      <p:ext uri="{BB962C8B-B14F-4D97-AF65-F5344CB8AC3E}">
        <p14:creationId xmlns:p14="http://schemas.microsoft.com/office/powerpoint/2010/main" val="2558533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32</a:t>
            </a:fld>
            <a:endParaRPr lang="en-US"/>
          </a:p>
        </p:txBody>
      </p:sp>
    </p:spTree>
    <p:extLst>
      <p:ext uri="{BB962C8B-B14F-4D97-AF65-F5344CB8AC3E}">
        <p14:creationId xmlns:p14="http://schemas.microsoft.com/office/powerpoint/2010/main" val="276325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far as we know, Turing machines can compute</a:t>
            </a:r>
            <a:r>
              <a:rPr lang="en-US" baseline="0" dirty="0" smtClean="0"/>
              <a:t> anything that can be computed by mechanical/algorithmic means.</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a:t>
            </a:fld>
            <a:endParaRPr lang="en-US"/>
          </a:p>
        </p:txBody>
      </p:sp>
    </p:spTree>
    <p:extLst>
      <p:ext uri="{BB962C8B-B14F-4D97-AF65-F5344CB8AC3E}">
        <p14:creationId xmlns:p14="http://schemas.microsoft.com/office/powerpoint/2010/main" val="3457694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33</a:t>
            </a:fld>
            <a:endParaRPr lang="en-US"/>
          </a:p>
        </p:txBody>
      </p:sp>
    </p:spTree>
    <p:extLst>
      <p:ext uri="{BB962C8B-B14F-4D97-AF65-F5344CB8AC3E}">
        <p14:creationId xmlns:p14="http://schemas.microsoft.com/office/powerpoint/2010/main" val="2763258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Minimax</a:t>
            </a:r>
            <a:r>
              <a:rPr lang="en-US" dirty="0" smtClean="0"/>
              <a:t> and Mutually Assured Destruction</a:t>
            </a:r>
          </a:p>
          <a:p>
            <a:endParaRPr lang="en-US" dirty="0" smtClean="0"/>
          </a:p>
          <a:p>
            <a:r>
              <a:rPr lang="en-US" dirty="0" smtClean="0"/>
              <a:t>Like Alan Turing, Johnny</a:t>
            </a:r>
            <a:r>
              <a:rPr lang="en-US" baseline="0" dirty="0" smtClean="0"/>
              <a:t> von Neumann started out life as a pure mathematician. His father forced him to also study something more practical: he chose chemical engineering. He was a major figure at Princeton’s Institute of Advanced Study almost from the time of its founding (1933), where he worked alongside Albert Einstein and Wolfgang Pauli. He made contributions to set theory, measure theory, quantum mechanics, game theory, and statistics. And then the war came. Johnny’s expertise in physics and chemical engineering led him into development of atomic bomb (and later the hydrogen bomb). Understanding what occurred early in the explosion required trying out more combinations of parameters than human hands could handle. And that’s how Johnny became involved, in a very practical sense, designing computers. Johnny knew that the computers he developed were Turing complete – the description of the Turing machine having been published in 1939 but he also wondered whether electronic computers would be capable not just of computing anything, but also of replicating themselves.</a:t>
            </a:r>
          </a:p>
        </p:txBody>
      </p:sp>
      <p:sp>
        <p:nvSpPr>
          <p:cNvPr id="4" name="Slide Number Placeholder 3"/>
          <p:cNvSpPr>
            <a:spLocks noGrp="1"/>
          </p:cNvSpPr>
          <p:nvPr>
            <p:ph type="sldNum" sz="quarter" idx="10"/>
          </p:nvPr>
        </p:nvSpPr>
        <p:spPr/>
        <p:txBody>
          <a:bodyPr/>
          <a:lstStyle/>
          <a:p>
            <a:fld id="{8CD82793-02F4-5D4D-89E6-D9D1BFE83A44}" type="slidenum">
              <a:rPr lang="en-US" smtClean="0"/>
              <a:t>35</a:t>
            </a:fld>
            <a:endParaRPr lang="en-US"/>
          </a:p>
        </p:txBody>
      </p:sp>
    </p:spTree>
    <p:extLst>
      <p:ext uri="{BB962C8B-B14F-4D97-AF65-F5344CB8AC3E}">
        <p14:creationId xmlns:p14="http://schemas.microsoft.com/office/powerpoint/2010/main" val="2032545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Stan </a:t>
            </a:r>
            <a:r>
              <a:rPr lang="en-US" baseline="0" dirty="0" err="1" smtClean="0"/>
              <a:t>Ulam</a:t>
            </a:r>
            <a:r>
              <a:rPr lang="en-US" baseline="0" dirty="0" smtClean="0"/>
              <a:t>, another major figure in the development of the </a:t>
            </a:r>
            <a:r>
              <a:rPr lang="en-US" baseline="0" dirty="0" err="1" smtClean="0"/>
              <a:t>h-bomb</a:t>
            </a:r>
            <a:r>
              <a:rPr lang="en-US" baseline="0" dirty="0" smtClean="0"/>
              <a:t>, counseled Johnny to try to build his self-replicating computer not out of mechanical parts but within a cellular automaton similar to the Game of Life. In fact, Johnny’s automaton wasn’t just capable of copying itself, it could copy anything. He called it a universal constructor.</a:t>
            </a:r>
          </a:p>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36</a:t>
            </a:fld>
            <a:endParaRPr lang="en-US"/>
          </a:p>
        </p:txBody>
      </p:sp>
    </p:spTree>
    <p:extLst>
      <p:ext uri="{BB962C8B-B14F-4D97-AF65-F5344CB8AC3E}">
        <p14:creationId xmlns:p14="http://schemas.microsoft.com/office/powerpoint/2010/main" val="3210305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38</a:t>
            </a:fld>
            <a:endParaRPr lang="en-US"/>
          </a:p>
        </p:txBody>
      </p:sp>
    </p:spTree>
    <p:extLst>
      <p:ext uri="{BB962C8B-B14F-4D97-AF65-F5344CB8AC3E}">
        <p14:creationId xmlns:p14="http://schemas.microsoft.com/office/powerpoint/2010/main" val="1461479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39</a:t>
            </a:fld>
            <a:endParaRPr lang="en-US"/>
          </a:p>
        </p:txBody>
      </p:sp>
    </p:spTree>
    <p:extLst>
      <p:ext uri="{BB962C8B-B14F-4D97-AF65-F5344CB8AC3E}">
        <p14:creationId xmlns:p14="http://schemas.microsoft.com/office/powerpoint/2010/main" val="1461479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not everything transforms as easily as bacteria do, so the experiment could not be replicated</a:t>
            </a:r>
            <a:r>
              <a:rPr lang="en-US" baseline="0" dirty="0" smtClean="0"/>
              <a:t> in many other species and was for a while considered a curiosity.</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43</a:t>
            </a:fld>
            <a:endParaRPr lang="en-US"/>
          </a:p>
        </p:txBody>
      </p:sp>
    </p:spTree>
    <p:extLst>
      <p:ext uri="{BB962C8B-B14F-4D97-AF65-F5344CB8AC3E}">
        <p14:creationId xmlns:p14="http://schemas.microsoft.com/office/powerpoint/2010/main" val="1035423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specifics of this process are different in the major domains of life, but the main problem is the same. There are a lot of places where transcription could start and only a few that are appropriate. We need to make sure that transcription begins in the right place.</a:t>
            </a:r>
          </a:p>
          <a:p>
            <a:endParaRPr lang="en-US" baseline="0" dirty="0" smtClean="0"/>
          </a:p>
          <a:p>
            <a:r>
              <a:rPr lang="en-US" dirty="0" smtClean="0"/>
              <a:t>Where should</a:t>
            </a:r>
            <a:r>
              <a:rPr lang="en-US" baseline="0" dirty="0" smtClean="0"/>
              <a:t> transcription start? Now, in general, RNA polymerase can bind at that site of its own accord.</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50</a:t>
            </a:fld>
            <a:endParaRPr lang="en-US"/>
          </a:p>
        </p:txBody>
      </p:sp>
    </p:spTree>
    <p:extLst>
      <p:ext uri="{BB962C8B-B14F-4D97-AF65-F5344CB8AC3E}">
        <p14:creationId xmlns:p14="http://schemas.microsoft.com/office/powerpoint/2010/main" val="27386931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 polymerase forgot to call “seatbacks”</a:t>
            </a:r>
          </a:p>
          <a:p>
            <a:endParaRPr lang="en-US" baseline="0" dirty="0" smtClean="0"/>
          </a:p>
          <a:p>
            <a:r>
              <a:rPr lang="en-US" baseline="0" dirty="0" smtClean="0"/>
              <a:t>Lambda repressor is shown</a:t>
            </a:r>
          </a:p>
        </p:txBody>
      </p:sp>
      <p:sp>
        <p:nvSpPr>
          <p:cNvPr id="4" name="Slide Number Placeholder 3"/>
          <p:cNvSpPr>
            <a:spLocks noGrp="1"/>
          </p:cNvSpPr>
          <p:nvPr>
            <p:ph type="sldNum" sz="quarter" idx="10"/>
          </p:nvPr>
        </p:nvSpPr>
        <p:spPr/>
        <p:txBody>
          <a:bodyPr/>
          <a:lstStyle/>
          <a:p>
            <a:fld id="{8CD82793-02F4-5D4D-89E6-D9D1BFE83A44}" type="slidenum">
              <a:rPr lang="en-US" smtClean="0"/>
              <a:t>51</a:t>
            </a:fld>
            <a:endParaRPr lang="en-US"/>
          </a:p>
        </p:txBody>
      </p:sp>
    </p:spTree>
    <p:extLst>
      <p:ext uri="{BB962C8B-B14F-4D97-AF65-F5344CB8AC3E}">
        <p14:creationId xmlns:p14="http://schemas.microsoft.com/office/powerpoint/2010/main" val="2738693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52</a:t>
            </a:fld>
            <a:endParaRPr lang="en-US"/>
          </a:p>
        </p:txBody>
      </p:sp>
    </p:spTree>
    <p:extLst>
      <p:ext uri="{BB962C8B-B14F-4D97-AF65-F5344CB8AC3E}">
        <p14:creationId xmlns:p14="http://schemas.microsoft.com/office/powerpoint/2010/main" val="4215909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if we can get students to say</a:t>
            </a:r>
            <a:r>
              <a:rPr lang="en-US" baseline="0" dirty="0" smtClean="0"/>
              <a:t> that the computer has a clock. (If not, lead them with, “When we say that a processor has a certain number of gigahertz, what does that mean?”)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57</a:t>
            </a:fld>
            <a:endParaRPr lang="en-US"/>
          </a:p>
        </p:txBody>
      </p:sp>
    </p:spTree>
    <p:extLst>
      <p:ext uri="{BB962C8B-B14F-4D97-AF65-F5344CB8AC3E}">
        <p14:creationId xmlns:p14="http://schemas.microsoft.com/office/powerpoint/2010/main" val="917594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Walter Pitts and Johnny von</a:t>
            </a:r>
            <a:r>
              <a:rPr lang="en-US" baseline="0" dirty="0" smtClean="0"/>
              <a:t> Neumann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a:t>
            </a:fld>
            <a:endParaRPr lang="en-US"/>
          </a:p>
        </p:txBody>
      </p:sp>
    </p:spTree>
    <p:extLst>
      <p:ext uri="{BB962C8B-B14F-4D97-AF65-F5344CB8AC3E}">
        <p14:creationId xmlns:p14="http://schemas.microsoft.com/office/powerpoint/2010/main" val="2603665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58</a:t>
            </a:fld>
            <a:endParaRPr lang="en-US"/>
          </a:p>
        </p:txBody>
      </p:sp>
    </p:spTree>
    <p:extLst>
      <p:ext uri="{BB962C8B-B14F-4D97-AF65-F5344CB8AC3E}">
        <p14:creationId xmlns:p14="http://schemas.microsoft.com/office/powerpoint/2010/main" val="3382869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 billion</a:t>
            </a:r>
            <a:r>
              <a:rPr lang="en-US" baseline="0" dirty="0" smtClean="0"/>
              <a:t> neurons in brain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60</a:t>
            </a:fld>
            <a:endParaRPr lang="en-US"/>
          </a:p>
        </p:txBody>
      </p:sp>
    </p:spTree>
    <p:extLst>
      <p:ext uri="{BB962C8B-B14F-4D97-AF65-F5344CB8AC3E}">
        <p14:creationId xmlns:p14="http://schemas.microsoft.com/office/powerpoint/2010/main" val="4155574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synapse, the axon of the upstream neuron released neurotransmitters, which diffuse across the gap and bind to the dendrites of the downstream neuron, where they can either excite or inhibit it.</a:t>
            </a:r>
          </a:p>
          <a:p>
            <a:endParaRPr lang="en-US" baseline="0" dirty="0" smtClean="0"/>
          </a:p>
          <a:p>
            <a:r>
              <a:rPr lang="en-US" baseline="0" dirty="0" smtClean="0"/>
              <a:t>Within the neuron itself, the signal is transmitted in the form of changing ion concentrations which we can track by monitoring the membrane potential.</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a:t>
            </a:fld>
            <a:endParaRPr lang="en-US"/>
          </a:p>
        </p:txBody>
      </p:sp>
    </p:spTree>
    <p:extLst>
      <p:ext uri="{BB962C8B-B14F-4D97-AF65-F5344CB8AC3E}">
        <p14:creationId xmlns:p14="http://schemas.microsoft.com/office/powerpoint/2010/main" val="2761976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approximation applies near the Earth’s surface.</a:t>
            </a:r>
          </a:p>
          <a:p>
            <a:endParaRPr lang="en-US" dirty="0" smtClean="0"/>
          </a:p>
          <a:p>
            <a:r>
              <a:rPr lang="en-US" dirty="0" smtClean="0"/>
              <a:t>Notice that the potential</a:t>
            </a:r>
            <a:r>
              <a:rPr lang="en-US" baseline="0" dirty="0" smtClean="0"/>
              <a:t> doesn’t have a direction. The force of gravity does have a direction, of course: downward! The force always points in the direction where the potential is decreasing fastest. For gravity, near Earth’s surface, the potential decreases when height decreases. Therefore gravity points down.</a:t>
            </a:r>
          </a:p>
          <a:p>
            <a:endParaRPr lang="en-US" baseline="0" dirty="0" smtClean="0"/>
          </a:p>
          <a:p>
            <a:r>
              <a:rPr lang="en-US" baseline="0" dirty="0" smtClean="0"/>
              <a:t>To calculate the force from the potential, we need to take the gradient of the potential, which is defined as… You can see that the force will have a direction because each term in the gradient points in the x, y, or z direction. We know that U does not depend vary as we move in the x or z directions, so those two derivatives are zero, which leaves just this term. To calculate it, we apply the [ask audience which rule is that] chain rule.</a:t>
            </a:r>
          </a:p>
        </p:txBody>
      </p:sp>
      <p:sp>
        <p:nvSpPr>
          <p:cNvPr id="4" name="Slide Number Placeholder 3"/>
          <p:cNvSpPr>
            <a:spLocks noGrp="1"/>
          </p:cNvSpPr>
          <p:nvPr>
            <p:ph type="sldNum" sz="quarter" idx="10"/>
          </p:nvPr>
        </p:nvSpPr>
        <p:spPr/>
        <p:txBody>
          <a:bodyPr/>
          <a:lstStyle/>
          <a:p>
            <a:fld id="{8CD82793-02F4-5D4D-89E6-D9D1BFE83A44}" type="slidenum">
              <a:rPr lang="en-US" smtClean="0"/>
              <a:t>6</a:t>
            </a:fld>
            <a:endParaRPr lang="en-US"/>
          </a:p>
        </p:txBody>
      </p:sp>
    </p:spTree>
    <p:extLst>
      <p:ext uri="{BB962C8B-B14F-4D97-AF65-F5344CB8AC3E}">
        <p14:creationId xmlns:p14="http://schemas.microsoft.com/office/powerpoint/2010/main" val="199210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this formula for chemical potential may be unfamiliar to you, we can see right away that it meets our intuition. </a:t>
            </a:r>
            <a:r>
              <a:rPr lang="en-US" baseline="0" dirty="0" smtClean="0"/>
              <a:t>The force on the ions will push them in the direction where potential is decreasing. </a:t>
            </a:r>
            <a:r>
              <a:rPr lang="en-US" baseline="0" dirty="0" smtClean="0"/>
              <a:t>The potential decreases when the concentration of ions goes down. Therefore the force pushes the ions toward regions of lower concentration.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7</a:t>
            </a:fld>
            <a:endParaRPr lang="en-US"/>
          </a:p>
        </p:txBody>
      </p:sp>
    </p:spTree>
    <p:extLst>
      <p:ext uri="{BB962C8B-B14F-4D97-AF65-F5344CB8AC3E}">
        <p14:creationId xmlns:p14="http://schemas.microsoft.com/office/powerpoint/2010/main" val="3063641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know that positively-charged things like sodium</a:t>
            </a:r>
            <a:r>
              <a:rPr lang="en-US" baseline="0" dirty="0" smtClean="0"/>
              <a:t> ions like to move towards negatively-charged things. It turns out that on the whole, the inside of the neuron normally has a net negative charge. This is because of all of the phosphate groups and proteins inside the cell (proteins can have both negative and positive charges, but they tend to be more negatively-charged overall). If the charge on the protein is negative, </a:t>
            </a:r>
            <a:r>
              <a:rPr lang="en-US" baseline="0" dirty="0" err="1" smtClean="0"/>
              <a:t>Q_i</a:t>
            </a:r>
            <a:r>
              <a:rPr lang="en-US" baseline="0" dirty="0" smtClean="0"/>
              <a:t> is negative. So, the potential will be decreasing as r decreases. An electric force will push the positively-charged ion toward the negatively-charged molecule so that r will decrease.</a:t>
            </a:r>
          </a:p>
        </p:txBody>
      </p:sp>
      <p:sp>
        <p:nvSpPr>
          <p:cNvPr id="4" name="Slide Number Placeholder 3"/>
          <p:cNvSpPr>
            <a:spLocks noGrp="1"/>
          </p:cNvSpPr>
          <p:nvPr>
            <p:ph type="sldNum" sz="quarter" idx="10"/>
          </p:nvPr>
        </p:nvSpPr>
        <p:spPr/>
        <p:txBody>
          <a:bodyPr/>
          <a:lstStyle/>
          <a:p>
            <a:fld id="{8CD82793-02F4-5D4D-89E6-D9D1BFE83A44}" type="slidenum">
              <a:rPr lang="en-US" smtClean="0"/>
              <a:t>8</a:t>
            </a:fld>
            <a:endParaRPr lang="en-US"/>
          </a:p>
        </p:txBody>
      </p:sp>
    </p:spTree>
    <p:extLst>
      <p:ext uri="{BB962C8B-B14F-4D97-AF65-F5344CB8AC3E}">
        <p14:creationId xmlns:p14="http://schemas.microsoft.com/office/powerpoint/2010/main" val="1225947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synapse, the axon of the upstream neuron released neurotransmitters, which diffuse across the gap and bind to the dendrites of the downstream neuron, where they can either excite or inhibit it.</a:t>
            </a:r>
          </a:p>
          <a:p>
            <a:endParaRPr lang="en-US" baseline="0" dirty="0" smtClean="0"/>
          </a:p>
          <a:p>
            <a:r>
              <a:rPr lang="en-US" baseline="0" dirty="0" smtClean="0"/>
              <a:t>Within the neuron itself, the signal is transmitted in the form of changing ion concentrations which we can track by monitoring the membrane potential.</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10</a:t>
            </a:fld>
            <a:endParaRPr lang="en-US"/>
          </a:p>
        </p:txBody>
      </p:sp>
    </p:spTree>
    <p:extLst>
      <p:ext uri="{BB962C8B-B14F-4D97-AF65-F5344CB8AC3E}">
        <p14:creationId xmlns:p14="http://schemas.microsoft.com/office/powerpoint/2010/main" val="2761976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13</a:t>
            </a:fld>
            <a:endParaRPr lang="en-US"/>
          </a:p>
        </p:txBody>
      </p:sp>
    </p:spTree>
    <p:extLst>
      <p:ext uri="{BB962C8B-B14F-4D97-AF65-F5344CB8AC3E}">
        <p14:creationId xmlns:p14="http://schemas.microsoft.com/office/powerpoint/2010/main" val="715723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76963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68465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826660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65894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F172AB-1F1F-484E-9505-044189D888C6}"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1855002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F172AB-1F1F-484E-9505-044189D888C6}" type="datetimeFigureOut">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6641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F172AB-1F1F-484E-9505-044189D888C6}" type="datetimeFigureOut">
              <a:rPr lang="en-US" smtClean="0"/>
              <a:t>1/26/15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92719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F172AB-1F1F-484E-9505-044189D888C6}" type="datetimeFigureOut">
              <a:rPr lang="en-US" smtClean="0"/>
              <a:t>1/26/15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337512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172AB-1F1F-484E-9505-044189D888C6}" type="datetimeFigureOut">
              <a:rPr lang="en-US" smtClean="0"/>
              <a:t>1/26/15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4130618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172AB-1F1F-484E-9505-044189D888C6}" type="datetimeFigureOut">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388209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172AB-1F1F-484E-9505-044189D888C6}" type="datetimeFigureOut">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5895634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172AB-1F1F-484E-9505-044189D888C6}" type="datetimeFigureOut">
              <a:rPr lang="en-US" smtClean="0"/>
              <a:t>1/26/15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8952A-6557-9C49-8EA5-9BC308052011}" type="slidenum">
              <a:rPr lang="en-US" smtClean="0"/>
              <a:t>‹#›</a:t>
            </a:fld>
            <a:endParaRPr lang="en-US"/>
          </a:p>
        </p:txBody>
      </p:sp>
    </p:spTree>
    <p:extLst>
      <p:ext uri="{BB962C8B-B14F-4D97-AF65-F5344CB8AC3E}">
        <p14:creationId xmlns:p14="http://schemas.microsoft.com/office/powerpoint/2010/main" val="3695091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1.xml"/><Relationship Id="rId5" Type="http://schemas.openxmlformats.org/officeDocument/2006/relationships/image" Target="../media/image11.png"/><Relationship Id="rId1" Type="http://schemas.microsoft.com/office/2007/relationships/media" Target="../media/media1.mov"/><Relationship Id="rId2" Type="http://schemas.openxmlformats.org/officeDocument/2006/relationships/video" Target="../media/media1.mo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2.png"/><Relationship Id="rId1" Type="http://schemas.microsoft.com/office/2007/relationships/media" Target="../media/media2.mov"/><Relationship Id="rId2" Type="http://schemas.openxmlformats.org/officeDocument/2006/relationships/video" Target="../media/media2.mov"/></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859" y="4258236"/>
            <a:ext cx="8458200" cy="2002116"/>
          </a:xfrm>
        </p:spPr>
        <p:txBody>
          <a:bodyPr>
            <a:normAutofit fontScale="90000"/>
          </a:bodyPr>
          <a:lstStyle/>
          <a:p>
            <a:r>
              <a:rPr lang="en-US" dirty="0" smtClean="0">
                <a:latin typeface="Myriad Pro"/>
                <a:cs typeface="Myriad Pro"/>
              </a:rPr>
              <a:t>MCB 135 Lecture 3</a:t>
            </a:r>
            <a:br>
              <a:rPr lang="en-US" dirty="0" smtClean="0">
                <a:latin typeface="Myriad Pro"/>
                <a:cs typeface="Myriad Pro"/>
              </a:rPr>
            </a:br>
            <a:r>
              <a:rPr lang="en-US" dirty="0" smtClean="0">
                <a:latin typeface="Myriad Pro"/>
                <a:cs typeface="Myriad Pro"/>
              </a:rPr>
              <a:t>Turing completeness in living systems</a:t>
            </a:r>
            <a:br>
              <a:rPr lang="en-US" dirty="0" smtClean="0">
                <a:latin typeface="Myriad Pro"/>
                <a:cs typeface="Myriad Pro"/>
              </a:rPr>
            </a:br>
            <a:r>
              <a:rPr lang="en-US" dirty="0" smtClean="0">
                <a:latin typeface="Myriad Pro"/>
                <a:cs typeface="Myriad Pro"/>
              </a:rPr>
              <a:t>Self-replication and the role of tape</a:t>
            </a:r>
            <a:endParaRPr lang="en-US" dirty="0">
              <a:latin typeface="Myriad Pro"/>
              <a:cs typeface="Myriad Pro"/>
            </a:endParaRPr>
          </a:p>
        </p:txBody>
      </p:sp>
      <p:pic>
        <p:nvPicPr>
          <p:cNvPr id="5" name="Picture 4"/>
          <p:cNvPicPr>
            <a:picLocks noChangeAspect="1"/>
          </p:cNvPicPr>
          <p:nvPr/>
        </p:nvPicPr>
        <p:blipFill>
          <a:blip r:embed="rId3"/>
          <a:stretch>
            <a:fillRect/>
          </a:stretch>
        </p:blipFill>
        <p:spPr>
          <a:xfrm>
            <a:off x="6230470" y="672438"/>
            <a:ext cx="2245146" cy="2927855"/>
          </a:xfrm>
          <a:prstGeom prst="rect">
            <a:avLst/>
          </a:prstGeom>
        </p:spPr>
      </p:pic>
      <p:pic>
        <p:nvPicPr>
          <p:cNvPr id="6" name="Picture 5"/>
          <p:cNvPicPr>
            <a:picLocks noChangeAspect="1"/>
          </p:cNvPicPr>
          <p:nvPr/>
        </p:nvPicPr>
        <p:blipFill rotWithShape="1">
          <a:blip r:embed="rId4"/>
          <a:srcRect l="6694" t="3857" r="2194" b="5446"/>
          <a:stretch/>
        </p:blipFill>
        <p:spPr>
          <a:xfrm>
            <a:off x="732116" y="691767"/>
            <a:ext cx="2187281" cy="2927856"/>
          </a:xfrm>
          <a:prstGeom prst="rect">
            <a:avLst/>
          </a:prstGeom>
        </p:spPr>
      </p:pic>
      <p:pic>
        <p:nvPicPr>
          <p:cNvPr id="7" name="Picture 6"/>
          <p:cNvPicPr>
            <a:picLocks noChangeAspect="1"/>
          </p:cNvPicPr>
          <p:nvPr/>
        </p:nvPicPr>
        <p:blipFill>
          <a:blip r:embed="rId5"/>
          <a:stretch>
            <a:fillRect/>
          </a:stretch>
        </p:blipFill>
        <p:spPr>
          <a:xfrm>
            <a:off x="3123452" y="960709"/>
            <a:ext cx="2912783" cy="2406062"/>
          </a:xfrm>
          <a:prstGeom prst="rect">
            <a:avLst/>
          </a:prstGeom>
        </p:spPr>
      </p:pic>
    </p:spTree>
    <p:extLst>
      <p:ext uri="{BB962C8B-B14F-4D97-AF65-F5344CB8AC3E}">
        <p14:creationId xmlns:p14="http://schemas.microsoft.com/office/powerpoint/2010/main" val="36510221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86582"/>
          <a:stretch/>
        </p:blipFill>
        <p:spPr>
          <a:xfrm rot="16200000">
            <a:off x="7260434" y="3722361"/>
            <a:ext cx="2802591" cy="934663"/>
          </a:xfrm>
          <a:prstGeom prst="rect">
            <a:avLst/>
          </a:prstGeom>
        </p:spPr>
      </p:pic>
      <p:sp>
        <p:nvSpPr>
          <p:cNvPr id="2" name="Title 1"/>
          <p:cNvSpPr>
            <a:spLocks noGrp="1"/>
          </p:cNvSpPr>
          <p:nvPr>
            <p:ph type="title"/>
          </p:nvPr>
        </p:nvSpPr>
        <p:spPr/>
        <p:txBody>
          <a:bodyPr>
            <a:normAutofit fontScale="90000"/>
          </a:bodyPr>
          <a:lstStyle/>
          <a:p>
            <a:r>
              <a:rPr lang="en-US" dirty="0" smtClean="0"/>
              <a:t>We’ll focus in on the</a:t>
            </a:r>
            <a:r>
              <a:rPr lang="en-US" dirty="0"/>
              <a:t> </a:t>
            </a:r>
            <a:r>
              <a:rPr lang="en-US" dirty="0" smtClean="0"/>
              <a:t>membrane</a:t>
            </a:r>
            <a:br>
              <a:rPr lang="en-US" dirty="0" smtClean="0"/>
            </a:br>
            <a:r>
              <a:rPr lang="en-US" dirty="0" smtClean="0"/>
              <a:t>of the receiving dendrite</a:t>
            </a:r>
            <a:endParaRPr lang="en-US" dirty="0"/>
          </a:p>
        </p:txBody>
      </p:sp>
      <p:pic>
        <p:nvPicPr>
          <p:cNvPr id="4" name="Picture 3"/>
          <p:cNvPicPr>
            <a:picLocks noChangeAspect="1"/>
          </p:cNvPicPr>
          <p:nvPr/>
        </p:nvPicPr>
        <p:blipFill>
          <a:blip r:embed="rId3"/>
          <a:stretch>
            <a:fillRect/>
          </a:stretch>
        </p:blipFill>
        <p:spPr>
          <a:xfrm rot="16200000">
            <a:off x="3280289" y="419892"/>
            <a:ext cx="2802591" cy="6965860"/>
          </a:xfrm>
          <a:prstGeom prst="rect">
            <a:avLst/>
          </a:prstGeom>
        </p:spPr>
      </p:pic>
      <p:pic>
        <p:nvPicPr>
          <p:cNvPr id="5" name="Picture 4"/>
          <p:cNvPicPr>
            <a:picLocks noChangeAspect="1"/>
          </p:cNvPicPr>
          <p:nvPr/>
        </p:nvPicPr>
        <p:blipFill rotWithShape="1">
          <a:blip r:embed="rId3"/>
          <a:srcRect t="84079"/>
          <a:stretch/>
        </p:blipFill>
        <p:spPr>
          <a:xfrm rot="16200000">
            <a:off x="-757147" y="3157073"/>
            <a:ext cx="2802591" cy="1109004"/>
          </a:xfrm>
          <a:prstGeom prst="rect">
            <a:avLst/>
          </a:prstGeom>
        </p:spPr>
      </p:pic>
      <p:grpSp>
        <p:nvGrpSpPr>
          <p:cNvPr id="15" name="Group 14"/>
          <p:cNvGrpSpPr/>
          <p:nvPr/>
        </p:nvGrpSpPr>
        <p:grpSpPr>
          <a:xfrm>
            <a:off x="493431" y="4153647"/>
            <a:ext cx="1598335" cy="1240117"/>
            <a:chOff x="493431" y="4153647"/>
            <a:chExt cx="1598335" cy="1240117"/>
          </a:xfrm>
        </p:grpSpPr>
        <p:sp>
          <p:nvSpPr>
            <p:cNvPr id="13" name="Rectangle 12"/>
            <p:cNvSpPr/>
            <p:nvPr/>
          </p:nvSpPr>
          <p:spPr>
            <a:xfrm>
              <a:off x="1030941" y="4153647"/>
              <a:ext cx="508000" cy="702234"/>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93431" y="4932099"/>
              <a:ext cx="1598335" cy="461665"/>
            </a:xfrm>
            <a:prstGeom prst="rect">
              <a:avLst/>
            </a:prstGeom>
            <a:noFill/>
          </p:spPr>
          <p:txBody>
            <a:bodyPr wrap="square" rtlCol="0">
              <a:spAutoFit/>
            </a:bodyPr>
            <a:lstStyle/>
            <a:p>
              <a:pPr algn="ctr"/>
              <a:r>
                <a:rPr lang="en-US" sz="2400" dirty="0" smtClean="0">
                  <a:latin typeface="Myriad Pro"/>
                  <a:cs typeface="Myriad Pro"/>
                </a:rPr>
                <a:t>Synapse</a:t>
              </a:r>
              <a:endParaRPr lang="en-US" sz="2400" dirty="0">
                <a:latin typeface="Myriad Pro"/>
                <a:cs typeface="Myriad Pro"/>
              </a:endParaRPr>
            </a:p>
          </p:txBody>
        </p:sp>
      </p:grpSp>
      <p:sp>
        <p:nvSpPr>
          <p:cNvPr id="17" name="TextBox 16"/>
          <p:cNvSpPr txBox="1"/>
          <p:nvPr/>
        </p:nvSpPr>
        <p:spPr>
          <a:xfrm>
            <a:off x="2032002" y="6035491"/>
            <a:ext cx="3896659" cy="461665"/>
          </a:xfrm>
          <a:prstGeom prst="rect">
            <a:avLst/>
          </a:prstGeom>
          <a:noFill/>
        </p:spPr>
        <p:txBody>
          <a:bodyPr wrap="square" rtlCol="0">
            <a:spAutoFit/>
          </a:bodyPr>
          <a:lstStyle/>
          <a:p>
            <a:pPr algn="ctr"/>
            <a:r>
              <a:rPr lang="en-US" sz="2400" dirty="0" smtClean="0">
                <a:latin typeface="Myriad Pro"/>
                <a:cs typeface="Myriad Pro"/>
              </a:rPr>
              <a:t>Receiving dendrite</a:t>
            </a:r>
            <a:endParaRPr lang="en-US" sz="2400" dirty="0">
              <a:latin typeface="Myriad Pro"/>
              <a:cs typeface="Myriad Pro"/>
            </a:endParaRPr>
          </a:p>
        </p:txBody>
      </p:sp>
      <p:cxnSp>
        <p:nvCxnSpPr>
          <p:cNvPr id="19" name="Straight Arrow Connector 18"/>
          <p:cNvCxnSpPr/>
          <p:nvPr/>
        </p:nvCxnSpPr>
        <p:spPr>
          <a:xfrm flipH="1" flipV="1">
            <a:off x="1333123" y="4377765"/>
            <a:ext cx="1389158" cy="191247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882382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57" y="65462"/>
            <a:ext cx="8229600" cy="1143000"/>
          </a:xfrm>
        </p:spPr>
        <p:txBody>
          <a:bodyPr/>
          <a:lstStyle/>
          <a:p>
            <a:r>
              <a:rPr lang="en-US" dirty="0" smtClean="0">
                <a:latin typeface="Myriad Pro"/>
                <a:cs typeface="Myriad Pro"/>
              </a:rPr>
              <a:t>The neuron at rest</a:t>
            </a:r>
            <a:endParaRPr lang="en-US" dirty="0">
              <a:latin typeface="Myriad Pro"/>
              <a:cs typeface="Myriad Pro"/>
            </a:endParaRPr>
          </a:p>
        </p:txBody>
      </p:sp>
      <p:cxnSp>
        <p:nvCxnSpPr>
          <p:cNvPr id="4" name="Straight Connector 3"/>
          <p:cNvCxnSpPr/>
          <p:nvPr/>
        </p:nvCxnSpPr>
        <p:spPr>
          <a:xfrm>
            <a:off x="3974353"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365811"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974353"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365811"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780117" y="3027082"/>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80116" y="3321422"/>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60282" y="41924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94211" y="344692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736164" y="232783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770093" y="196924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021976" y="368299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770093" y="51068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134035" y="5094940"/>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021976" y="159571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877859" y="210371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849035" y="430455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035176" y="5574570"/>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21" name="TextBox 20"/>
          <p:cNvSpPr txBox="1"/>
          <p:nvPr/>
        </p:nvSpPr>
        <p:spPr>
          <a:xfrm>
            <a:off x="481105" y="5576082"/>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22" name="TextBox 21"/>
          <p:cNvSpPr txBox="1"/>
          <p:nvPr/>
        </p:nvSpPr>
        <p:spPr>
          <a:xfrm>
            <a:off x="6405279" y="1413904"/>
            <a:ext cx="2738721" cy="923330"/>
          </a:xfrm>
          <a:prstGeom prst="rect">
            <a:avLst/>
          </a:prstGeom>
          <a:noFill/>
        </p:spPr>
        <p:txBody>
          <a:bodyPr wrap="square" rtlCol="0">
            <a:spAutoFit/>
          </a:bodyPr>
          <a:lstStyle/>
          <a:p>
            <a:r>
              <a:rPr lang="en-US" dirty="0" smtClean="0">
                <a:solidFill>
                  <a:srgbClr val="FF0000"/>
                </a:solidFill>
                <a:latin typeface="Myriad Pro"/>
                <a:cs typeface="Myriad Pro"/>
              </a:rPr>
              <a:t>Na</a:t>
            </a:r>
            <a:r>
              <a:rPr lang="en-US" baseline="30000" dirty="0" smtClean="0">
                <a:solidFill>
                  <a:srgbClr val="FF0000"/>
                </a:solidFill>
                <a:latin typeface="Myriad Pro"/>
                <a:cs typeface="Myriad Pro"/>
              </a:rPr>
              <a:t>+</a:t>
            </a:r>
            <a:r>
              <a:rPr lang="en-US" dirty="0" smtClean="0">
                <a:solidFill>
                  <a:srgbClr val="FF0000"/>
                </a:solidFill>
                <a:latin typeface="Myriad Pro"/>
                <a:cs typeface="Myriad Pro"/>
              </a:rPr>
              <a:t> ions</a:t>
            </a:r>
          </a:p>
          <a:p>
            <a:r>
              <a:rPr lang="en-US" dirty="0" smtClean="0">
                <a:solidFill>
                  <a:srgbClr val="3366FF"/>
                </a:solidFill>
                <a:latin typeface="Myriad Pro"/>
                <a:cs typeface="Myriad Pro"/>
              </a:rPr>
              <a:t>Negatively-charged things</a:t>
            </a:r>
          </a:p>
          <a:p>
            <a:r>
              <a:rPr lang="en-US" dirty="0" smtClean="0">
                <a:solidFill>
                  <a:srgbClr val="FFFF00"/>
                </a:solidFill>
                <a:effectLst>
                  <a:outerShdw blurRad="50800" dist="38100" dir="2700000" algn="tl" rotWithShape="0">
                    <a:prstClr val="black">
                      <a:alpha val="40000"/>
                    </a:prstClr>
                  </a:outerShdw>
                </a:effectLst>
                <a:latin typeface="Myriad Pro"/>
                <a:cs typeface="Myriad Pro"/>
              </a:rPr>
              <a:t>K</a:t>
            </a:r>
            <a:r>
              <a:rPr lang="en-US" baseline="30000" dirty="0" smtClean="0">
                <a:solidFill>
                  <a:srgbClr val="FFFF00"/>
                </a:solidFill>
                <a:effectLst>
                  <a:outerShdw blurRad="50800" dist="38100" dir="2700000" algn="tl" rotWithShape="0">
                    <a:prstClr val="black">
                      <a:alpha val="40000"/>
                    </a:prstClr>
                  </a:outerShdw>
                </a:effectLst>
                <a:latin typeface="Myriad Pro"/>
                <a:cs typeface="Myriad Pro"/>
              </a:rPr>
              <a:t>+</a:t>
            </a:r>
            <a:r>
              <a:rPr lang="en-US" dirty="0" smtClean="0">
                <a:solidFill>
                  <a:srgbClr val="FFFF00"/>
                </a:solidFill>
                <a:effectLst>
                  <a:outerShdw blurRad="50800" dist="38100" dir="2700000" algn="tl" rotWithShape="0">
                    <a:prstClr val="black">
                      <a:alpha val="40000"/>
                    </a:prstClr>
                  </a:outerShdw>
                </a:effectLst>
                <a:latin typeface="Myriad Pro"/>
                <a:cs typeface="Myriad Pro"/>
              </a:rPr>
              <a:t> ions</a:t>
            </a:r>
            <a:endParaRPr lang="en-US" dirty="0">
              <a:solidFill>
                <a:srgbClr val="FFFF00"/>
              </a:solidFill>
              <a:effectLst>
                <a:outerShdw blurRad="50800" dist="38100" dir="2700000" algn="tl" rotWithShape="0">
                  <a:prstClr val="black">
                    <a:alpha val="40000"/>
                  </a:prstClr>
                </a:outerShdw>
              </a:effectLst>
              <a:latin typeface="Myriad Pro"/>
              <a:cs typeface="Myriad Pro"/>
            </a:endParaRPr>
          </a:p>
        </p:txBody>
      </p:sp>
      <p:cxnSp>
        <p:nvCxnSpPr>
          <p:cNvPr id="27" name="Straight Connector 26"/>
          <p:cNvCxnSpPr/>
          <p:nvPr/>
        </p:nvCxnSpPr>
        <p:spPr>
          <a:xfrm>
            <a:off x="3974353"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365811"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80118" y="4510741"/>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0" name="Rectangle 29"/>
          <p:cNvSpPr/>
          <p:nvPr/>
        </p:nvSpPr>
        <p:spPr>
          <a:xfrm>
            <a:off x="3780117" y="4805081"/>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1" name="Oval 30"/>
          <p:cNvSpPr/>
          <p:nvPr/>
        </p:nvSpPr>
        <p:spPr>
          <a:xfrm>
            <a:off x="6101977" y="48543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401858" y="50067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7715624" y="4080434"/>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765800" y="4080433"/>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366436" y="3381185"/>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392894" y="255195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08494" y="210371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41682" y="302708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960282" y="3222809"/>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loud 39"/>
          <p:cNvSpPr/>
          <p:nvPr/>
        </p:nvSpPr>
        <p:spPr>
          <a:xfrm>
            <a:off x="7037295" y="2971799"/>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1746623" y="6306689"/>
            <a:ext cx="4888753" cy="461665"/>
          </a:xfrm>
          <a:prstGeom prst="rect">
            <a:avLst/>
          </a:prstGeom>
          <a:noFill/>
        </p:spPr>
        <p:txBody>
          <a:bodyPr wrap="square" rtlCol="0">
            <a:spAutoFit/>
          </a:bodyPr>
          <a:lstStyle/>
          <a:p>
            <a:pPr algn="ctr"/>
            <a:r>
              <a:rPr lang="en-US" sz="2400" dirty="0" err="1" smtClean="0">
                <a:latin typeface="Myriad Pro"/>
                <a:cs typeface="Myriad Pro"/>
              </a:rPr>
              <a:t>V</a:t>
            </a:r>
            <a:r>
              <a:rPr lang="en-US" sz="2400" baseline="-25000" dirty="0" err="1" smtClean="0">
                <a:latin typeface="Myriad Pro"/>
                <a:cs typeface="Myriad Pro"/>
              </a:rPr>
              <a:t>m</a:t>
            </a:r>
            <a:r>
              <a:rPr lang="en-US" sz="2400" dirty="0" smtClean="0">
                <a:latin typeface="Myriad Pro"/>
                <a:cs typeface="Myriad Pro"/>
              </a:rPr>
              <a:t> = V</a:t>
            </a:r>
            <a:r>
              <a:rPr lang="en-US" sz="2400" baseline="-25000" dirty="0" smtClean="0">
                <a:latin typeface="Myriad Pro"/>
                <a:cs typeface="Myriad Pro"/>
              </a:rPr>
              <a:t>in</a:t>
            </a:r>
            <a:r>
              <a:rPr lang="en-US" sz="2400" dirty="0" smtClean="0">
                <a:latin typeface="Myriad Pro"/>
                <a:cs typeface="Myriad Pro"/>
              </a:rPr>
              <a:t> – </a:t>
            </a:r>
            <a:r>
              <a:rPr lang="en-US" sz="2400" dirty="0" err="1" smtClean="0">
                <a:latin typeface="Myriad Pro"/>
                <a:cs typeface="Myriad Pro"/>
              </a:rPr>
              <a:t>V</a:t>
            </a:r>
            <a:r>
              <a:rPr lang="en-US" sz="2400" baseline="-25000" dirty="0" err="1" smtClean="0">
                <a:latin typeface="Myriad Pro"/>
                <a:cs typeface="Myriad Pro"/>
              </a:rPr>
              <a:t>out</a:t>
            </a:r>
            <a:r>
              <a:rPr lang="en-US" sz="2400" dirty="0" smtClean="0">
                <a:latin typeface="Myriad Pro"/>
                <a:cs typeface="Myriad Pro"/>
              </a:rPr>
              <a:t> = -70 mV</a:t>
            </a:r>
            <a:endParaRPr lang="en-US" sz="2400" dirty="0">
              <a:latin typeface="Myriad Pro"/>
              <a:cs typeface="Myriad Pro"/>
            </a:endParaRPr>
          </a:p>
        </p:txBody>
      </p:sp>
    </p:spTree>
    <p:extLst>
      <p:ext uri="{BB962C8B-B14F-4D97-AF65-F5344CB8AC3E}">
        <p14:creationId xmlns:p14="http://schemas.microsoft.com/office/powerpoint/2010/main" val="417104008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57" y="65462"/>
            <a:ext cx="8229600" cy="1143000"/>
          </a:xfrm>
        </p:spPr>
        <p:txBody>
          <a:bodyPr>
            <a:normAutofit fontScale="90000"/>
          </a:bodyPr>
          <a:lstStyle/>
          <a:p>
            <a:r>
              <a:rPr lang="en-US" dirty="0" smtClean="0">
                <a:latin typeface="Myriad Pro"/>
                <a:cs typeface="Myriad Pro"/>
              </a:rPr>
              <a:t>Excitatory neurotransmitter binding causes Na</a:t>
            </a:r>
            <a:r>
              <a:rPr lang="en-US" baseline="30000" dirty="0" smtClean="0">
                <a:latin typeface="Myriad Pro"/>
                <a:cs typeface="Myriad Pro"/>
              </a:rPr>
              <a:t>+</a:t>
            </a:r>
            <a:r>
              <a:rPr lang="en-US" dirty="0" smtClean="0">
                <a:latin typeface="Myriad Pro"/>
                <a:cs typeface="Myriad Pro"/>
              </a:rPr>
              <a:t> channels to open</a:t>
            </a:r>
            <a:endParaRPr lang="en-US" dirty="0">
              <a:latin typeface="Myriad Pro"/>
              <a:cs typeface="Myriad Pro"/>
            </a:endParaRPr>
          </a:p>
        </p:txBody>
      </p:sp>
      <p:cxnSp>
        <p:nvCxnSpPr>
          <p:cNvPr id="4" name="Straight Connector 3"/>
          <p:cNvCxnSpPr/>
          <p:nvPr/>
        </p:nvCxnSpPr>
        <p:spPr>
          <a:xfrm>
            <a:off x="3974353"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365811"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974353"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365811"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780117" y="2731247"/>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80116" y="3396127"/>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960282" y="41924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94211" y="344692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736164" y="232783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770093" y="196924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021976" y="368299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770093" y="51068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134035" y="5094940"/>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021976" y="159571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877859" y="210371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849035" y="430455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035176" y="5574570"/>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21" name="TextBox 20"/>
          <p:cNvSpPr txBox="1"/>
          <p:nvPr/>
        </p:nvSpPr>
        <p:spPr>
          <a:xfrm>
            <a:off x="481105" y="5576082"/>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22" name="TextBox 21"/>
          <p:cNvSpPr txBox="1"/>
          <p:nvPr/>
        </p:nvSpPr>
        <p:spPr>
          <a:xfrm>
            <a:off x="6405279" y="1413904"/>
            <a:ext cx="2738721" cy="923330"/>
          </a:xfrm>
          <a:prstGeom prst="rect">
            <a:avLst/>
          </a:prstGeom>
          <a:noFill/>
        </p:spPr>
        <p:txBody>
          <a:bodyPr wrap="square" rtlCol="0">
            <a:spAutoFit/>
          </a:bodyPr>
          <a:lstStyle/>
          <a:p>
            <a:r>
              <a:rPr lang="en-US" dirty="0" smtClean="0">
                <a:solidFill>
                  <a:srgbClr val="FF0000"/>
                </a:solidFill>
                <a:latin typeface="Myriad Pro"/>
                <a:cs typeface="Myriad Pro"/>
              </a:rPr>
              <a:t>Na</a:t>
            </a:r>
            <a:r>
              <a:rPr lang="en-US" baseline="30000" dirty="0" smtClean="0">
                <a:solidFill>
                  <a:srgbClr val="FF0000"/>
                </a:solidFill>
                <a:latin typeface="Myriad Pro"/>
                <a:cs typeface="Myriad Pro"/>
              </a:rPr>
              <a:t>+</a:t>
            </a:r>
            <a:r>
              <a:rPr lang="en-US" dirty="0" smtClean="0">
                <a:solidFill>
                  <a:srgbClr val="FF0000"/>
                </a:solidFill>
                <a:latin typeface="Myriad Pro"/>
                <a:cs typeface="Myriad Pro"/>
              </a:rPr>
              <a:t> ions</a:t>
            </a:r>
          </a:p>
          <a:p>
            <a:r>
              <a:rPr lang="en-US" dirty="0" smtClean="0">
                <a:solidFill>
                  <a:srgbClr val="3366FF"/>
                </a:solidFill>
                <a:latin typeface="Myriad Pro"/>
                <a:cs typeface="Myriad Pro"/>
              </a:rPr>
              <a:t>Negatively-charged things</a:t>
            </a:r>
          </a:p>
          <a:p>
            <a:r>
              <a:rPr lang="en-US" dirty="0" smtClean="0">
                <a:solidFill>
                  <a:srgbClr val="FFFF00"/>
                </a:solidFill>
                <a:effectLst>
                  <a:outerShdw blurRad="50800" dist="38100" dir="2700000" algn="tl" rotWithShape="0">
                    <a:prstClr val="black">
                      <a:alpha val="40000"/>
                    </a:prstClr>
                  </a:outerShdw>
                </a:effectLst>
                <a:latin typeface="Myriad Pro"/>
                <a:cs typeface="Myriad Pro"/>
              </a:rPr>
              <a:t>K</a:t>
            </a:r>
            <a:r>
              <a:rPr lang="en-US" baseline="30000" dirty="0" smtClean="0">
                <a:solidFill>
                  <a:srgbClr val="FFFF00"/>
                </a:solidFill>
                <a:effectLst>
                  <a:outerShdw blurRad="50800" dist="38100" dir="2700000" algn="tl" rotWithShape="0">
                    <a:prstClr val="black">
                      <a:alpha val="40000"/>
                    </a:prstClr>
                  </a:outerShdw>
                </a:effectLst>
                <a:latin typeface="Myriad Pro"/>
                <a:cs typeface="Myriad Pro"/>
              </a:rPr>
              <a:t>+</a:t>
            </a:r>
            <a:r>
              <a:rPr lang="en-US" dirty="0" smtClean="0">
                <a:solidFill>
                  <a:srgbClr val="FFFF00"/>
                </a:solidFill>
                <a:effectLst>
                  <a:outerShdw blurRad="50800" dist="38100" dir="2700000" algn="tl" rotWithShape="0">
                    <a:prstClr val="black">
                      <a:alpha val="40000"/>
                    </a:prstClr>
                  </a:outerShdw>
                </a:effectLst>
                <a:latin typeface="Myriad Pro"/>
                <a:cs typeface="Myriad Pro"/>
              </a:rPr>
              <a:t> ions</a:t>
            </a:r>
            <a:endParaRPr lang="en-US" dirty="0">
              <a:solidFill>
                <a:srgbClr val="FFFF00"/>
              </a:solidFill>
              <a:effectLst>
                <a:outerShdw blurRad="50800" dist="38100" dir="2700000" algn="tl" rotWithShape="0">
                  <a:prstClr val="black">
                    <a:alpha val="40000"/>
                  </a:prstClr>
                </a:outerShdw>
              </a:effectLst>
              <a:latin typeface="Myriad Pro"/>
              <a:cs typeface="Myriad Pro"/>
            </a:endParaRPr>
          </a:p>
        </p:txBody>
      </p:sp>
      <p:cxnSp>
        <p:nvCxnSpPr>
          <p:cNvPr id="27" name="Straight Connector 26"/>
          <p:cNvCxnSpPr/>
          <p:nvPr/>
        </p:nvCxnSpPr>
        <p:spPr>
          <a:xfrm>
            <a:off x="3974353"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365811"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80118" y="4510741"/>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0" name="Rectangle 29"/>
          <p:cNvSpPr/>
          <p:nvPr/>
        </p:nvSpPr>
        <p:spPr>
          <a:xfrm>
            <a:off x="3780117" y="4805081"/>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1" name="Oval 30"/>
          <p:cNvSpPr/>
          <p:nvPr/>
        </p:nvSpPr>
        <p:spPr>
          <a:xfrm>
            <a:off x="6101977" y="48543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401858" y="50067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7715624" y="4080434"/>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765800" y="4080433"/>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366436" y="3381185"/>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392894" y="255195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08494" y="210371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41682" y="302708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960282" y="3222809"/>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loud 39"/>
          <p:cNvSpPr/>
          <p:nvPr/>
        </p:nvSpPr>
        <p:spPr>
          <a:xfrm>
            <a:off x="7037295" y="2971799"/>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Diamond 22"/>
          <p:cNvSpPr/>
          <p:nvPr/>
        </p:nvSpPr>
        <p:spPr>
          <a:xfrm>
            <a:off x="3630706" y="2521324"/>
            <a:ext cx="389964" cy="389964"/>
          </a:xfrm>
          <a:prstGeom prst="diamond">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Diamond 41"/>
          <p:cNvSpPr/>
          <p:nvPr/>
        </p:nvSpPr>
        <p:spPr>
          <a:xfrm>
            <a:off x="3630706" y="3446927"/>
            <a:ext cx="389964" cy="389964"/>
          </a:xfrm>
          <a:prstGeom prst="diamond">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638675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257" y="65462"/>
            <a:ext cx="8229600" cy="1143000"/>
          </a:xfrm>
        </p:spPr>
        <p:txBody>
          <a:bodyPr>
            <a:normAutofit fontScale="90000"/>
          </a:bodyPr>
          <a:lstStyle/>
          <a:p>
            <a:r>
              <a:rPr lang="en-US" dirty="0" smtClean="0">
                <a:latin typeface="Myriad Pro"/>
                <a:cs typeface="Myriad Pro"/>
              </a:rPr>
              <a:t>The neuron </a:t>
            </a:r>
            <a:r>
              <a:rPr lang="en-US" i="1" dirty="0" smtClean="0">
                <a:latin typeface="Myriad Pro"/>
                <a:cs typeface="Myriad Pro"/>
              </a:rPr>
              <a:t>depolarizes</a:t>
            </a:r>
            <a:r>
              <a:rPr lang="en-US" dirty="0" smtClean="0">
                <a:latin typeface="Myriad Pro"/>
                <a:cs typeface="Myriad Pro"/>
              </a:rPr>
              <a:t> as Na</a:t>
            </a:r>
            <a:r>
              <a:rPr lang="en-US" baseline="30000" dirty="0" smtClean="0">
                <a:latin typeface="Myriad Pro"/>
                <a:cs typeface="Myriad Pro"/>
              </a:rPr>
              <a:t>+</a:t>
            </a:r>
            <a:r>
              <a:rPr lang="en-US" dirty="0" smtClean="0">
                <a:latin typeface="Myriad Pro"/>
                <a:cs typeface="Myriad Pro"/>
              </a:rPr>
              <a:t> flow in</a:t>
            </a:r>
            <a:endParaRPr lang="en-US" dirty="0">
              <a:latin typeface="Myriad Pro"/>
              <a:cs typeface="Myriad Pro"/>
            </a:endParaRPr>
          </a:p>
        </p:txBody>
      </p:sp>
      <p:cxnSp>
        <p:nvCxnSpPr>
          <p:cNvPr id="4" name="Straight Connector 3"/>
          <p:cNvCxnSpPr/>
          <p:nvPr/>
        </p:nvCxnSpPr>
        <p:spPr>
          <a:xfrm>
            <a:off x="3974353"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365811"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974353"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365811"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780117" y="2731247"/>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80116" y="3396127"/>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096435" y="487082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527365" y="558653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320116" y="390711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770093" y="196924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021976" y="368299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770093" y="51068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656294" y="506804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8119035" y="464670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877859" y="210371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849035" y="430455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035176" y="5574570"/>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21" name="TextBox 20"/>
          <p:cNvSpPr txBox="1"/>
          <p:nvPr/>
        </p:nvSpPr>
        <p:spPr>
          <a:xfrm>
            <a:off x="481105" y="5576082"/>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22" name="TextBox 21"/>
          <p:cNvSpPr txBox="1"/>
          <p:nvPr/>
        </p:nvSpPr>
        <p:spPr>
          <a:xfrm>
            <a:off x="6405279" y="1413904"/>
            <a:ext cx="2738721" cy="923330"/>
          </a:xfrm>
          <a:prstGeom prst="rect">
            <a:avLst/>
          </a:prstGeom>
          <a:noFill/>
        </p:spPr>
        <p:txBody>
          <a:bodyPr wrap="square" rtlCol="0">
            <a:spAutoFit/>
          </a:bodyPr>
          <a:lstStyle/>
          <a:p>
            <a:r>
              <a:rPr lang="en-US" dirty="0" smtClean="0">
                <a:solidFill>
                  <a:srgbClr val="FF0000"/>
                </a:solidFill>
                <a:latin typeface="Myriad Pro"/>
                <a:cs typeface="Myriad Pro"/>
              </a:rPr>
              <a:t>Na</a:t>
            </a:r>
            <a:r>
              <a:rPr lang="en-US" baseline="30000" dirty="0" smtClean="0">
                <a:solidFill>
                  <a:srgbClr val="FF0000"/>
                </a:solidFill>
                <a:latin typeface="Myriad Pro"/>
                <a:cs typeface="Myriad Pro"/>
              </a:rPr>
              <a:t>+</a:t>
            </a:r>
            <a:r>
              <a:rPr lang="en-US" dirty="0" smtClean="0">
                <a:solidFill>
                  <a:srgbClr val="FF0000"/>
                </a:solidFill>
                <a:latin typeface="Myriad Pro"/>
                <a:cs typeface="Myriad Pro"/>
              </a:rPr>
              <a:t> ions</a:t>
            </a:r>
          </a:p>
          <a:p>
            <a:r>
              <a:rPr lang="en-US" dirty="0" smtClean="0">
                <a:solidFill>
                  <a:srgbClr val="3366FF"/>
                </a:solidFill>
                <a:latin typeface="Myriad Pro"/>
                <a:cs typeface="Myriad Pro"/>
              </a:rPr>
              <a:t>Negatively-charged things</a:t>
            </a:r>
          </a:p>
          <a:p>
            <a:r>
              <a:rPr lang="en-US" dirty="0" smtClean="0">
                <a:solidFill>
                  <a:srgbClr val="FFFF00"/>
                </a:solidFill>
                <a:effectLst>
                  <a:outerShdw blurRad="50800" dist="38100" dir="2700000" algn="tl" rotWithShape="0">
                    <a:prstClr val="black">
                      <a:alpha val="40000"/>
                    </a:prstClr>
                  </a:outerShdw>
                </a:effectLst>
                <a:latin typeface="Myriad Pro"/>
                <a:cs typeface="Myriad Pro"/>
              </a:rPr>
              <a:t>K</a:t>
            </a:r>
            <a:r>
              <a:rPr lang="en-US" baseline="30000" dirty="0" smtClean="0">
                <a:solidFill>
                  <a:srgbClr val="FFFF00"/>
                </a:solidFill>
                <a:effectLst>
                  <a:outerShdw blurRad="50800" dist="38100" dir="2700000" algn="tl" rotWithShape="0">
                    <a:prstClr val="black">
                      <a:alpha val="40000"/>
                    </a:prstClr>
                  </a:outerShdw>
                </a:effectLst>
                <a:latin typeface="Myriad Pro"/>
                <a:cs typeface="Myriad Pro"/>
              </a:rPr>
              <a:t>+</a:t>
            </a:r>
            <a:r>
              <a:rPr lang="en-US" dirty="0" smtClean="0">
                <a:solidFill>
                  <a:srgbClr val="FFFF00"/>
                </a:solidFill>
                <a:effectLst>
                  <a:outerShdw blurRad="50800" dist="38100" dir="2700000" algn="tl" rotWithShape="0">
                    <a:prstClr val="black">
                      <a:alpha val="40000"/>
                    </a:prstClr>
                  </a:outerShdw>
                </a:effectLst>
                <a:latin typeface="Myriad Pro"/>
                <a:cs typeface="Myriad Pro"/>
              </a:rPr>
              <a:t> ions</a:t>
            </a:r>
            <a:endParaRPr lang="en-US" dirty="0">
              <a:solidFill>
                <a:srgbClr val="FFFF00"/>
              </a:solidFill>
              <a:effectLst>
                <a:outerShdw blurRad="50800" dist="38100" dir="2700000" algn="tl" rotWithShape="0">
                  <a:prstClr val="black">
                    <a:alpha val="40000"/>
                  </a:prstClr>
                </a:outerShdw>
              </a:effectLst>
              <a:latin typeface="Myriad Pro"/>
              <a:cs typeface="Myriad Pro"/>
            </a:endParaRPr>
          </a:p>
        </p:txBody>
      </p:sp>
      <p:cxnSp>
        <p:nvCxnSpPr>
          <p:cNvPr id="27" name="Straight Connector 26"/>
          <p:cNvCxnSpPr/>
          <p:nvPr/>
        </p:nvCxnSpPr>
        <p:spPr>
          <a:xfrm>
            <a:off x="3974353"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365811"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80118" y="4510741"/>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0" name="Rectangle 29"/>
          <p:cNvSpPr/>
          <p:nvPr/>
        </p:nvSpPr>
        <p:spPr>
          <a:xfrm>
            <a:off x="3780117" y="4805081"/>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1" name="Oval 30"/>
          <p:cNvSpPr/>
          <p:nvPr/>
        </p:nvSpPr>
        <p:spPr>
          <a:xfrm>
            <a:off x="6101977" y="48543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401858" y="50067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7715624" y="4080434"/>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765800" y="4080433"/>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366436" y="3381185"/>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392894" y="255195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08494" y="210371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41682" y="302708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960282" y="3222809"/>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loud 39"/>
          <p:cNvSpPr/>
          <p:nvPr/>
        </p:nvSpPr>
        <p:spPr>
          <a:xfrm>
            <a:off x="7037295" y="2971799"/>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1746623" y="6306689"/>
            <a:ext cx="4888753" cy="461665"/>
          </a:xfrm>
          <a:prstGeom prst="rect">
            <a:avLst/>
          </a:prstGeom>
          <a:noFill/>
        </p:spPr>
        <p:txBody>
          <a:bodyPr wrap="square" rtlCol="0">
            <a:spAutoFit/>
          </a:bodyPr>
          <a:lstStyle/>
          <a:p>
            <a:pPr algn="ctr"/>
            <a:r>
              <a:rPr lang="en-US" sz="2400" dirty="0" err="1" smtClean="0">
                <a:latin typeface="Myriad Pro"/>
                <a:cs typeface="Myriad Pro"/>
              </a:rPr>
              <a:t>V</a:t>
            </a:r>
            <a:r>
              <a:rPr lang="en-US" sz="2400" baseline="-25000" dirty="0" err="1" smtClean="0">
                <a:latin typeface="Myriad Pro"/>
                <a:cs typeface="Myriad Pro"/>
              </a:rPr>
              <a:t>m</a:t>
            </a:r>
            <a:r>
              <a:rPr lang="en-US" sz="2400" dirty="0" smtClean="0">
                <a:latin typeface="Myriad Pro"/>
                <a:cs typeface="Myriad Pro"/>
              </a:rPr>
              <a:t> = V</a:t>
            </a:r>
            <a:r>
              <a:rPr lang="en-US" sz="2400" baseline="-25000" dirty="0" smtClean="0">
                <a:latin typeface="Myriad Pro"/>
                <a:cs typeface="Myriad Pro"/>
              </a:rPr>
              <a:t>in</a:t>
            </a:r>
            <a:r>
              <a:rPr lang="en-US" sz="2400" dirty="0" smtClean="0">
                <a:latin typeface="Myriad Pro"/>
                <a:cs typeface="Myriad Pro"/>
              </a:rPr>
              <a:t> – </a:t>
            </a:r>
            <a:r>
              <a:rPr lang="en-US" sz="2400" dirty="0" err="1" smtClean="0">
                <a:latin typeface="Myriad Pro"/>
                <a:cs typeface="Myriad Pro"/>
              </a:rPr>
              <a:t>V</a:t>
            </a:r>
            <a:r>
              <a:rPr lang="en-US" sz="2400" baseline="-25000" dirty="0" err="1" smtClean="0">
                <a:latin typeface="Myriad Pro"/>
                <a:cs typeface="Myriad Pro"/>
              </a:rPr>
              <a:t>out</a:t>
            </a:r>
            <a:r>
              <a:rPr lang="en-US" sz="2400" dirty="0" smtClean="0">
                <a:latin typeface="Myriad Pro"/>
                <a:cs typeface="Myriad Pro"/>
              </a:rPr>
              <a:t> =</a:t>
            </a:r>
            <a:endParaRPr lang="en-US" sz="2400" dirty="0">
              <a:latin typeface="Myriad Pro"/>
              <a:cs typeface="Myriad Pro"/>
            </a:endParaRPr>
          </a:p>
        </p:txBody>
      </p:sp>
      <p:sp>
        <p:nvSpPr>
          <p:cNvPr id="3" name="TextBox 2"/>
          <p:cNvSpPr txBox="1"/>
          <p:nvPr/>
        </p:nvSpPr>
        <p:spPr>
          <a:xfrm>
            <a:off x="5288430" y="6323143"/>
            <a:ext cx="1402975" cy="461665"/>
          </a:xfrm>
          <a:prstGeom prst="rect">
            <a:avLst/>
          </a:prstGeom>
          <a:noFill/>
        </p:spPr>
        <p:txBody>
          <a:bodyPr wrap="square" rtlCol="0">
            <a:spAutoFit/>
          </a:bodyPr>
          <a:lstStyle/>
          <a:p>
            <a:r>
              <a:rPr lang="en-US" sz="2400" dirty="0" smtClean="0">
                <a:latin typeface="Myriad Pro"/>
                <a:cs typeface="Myriad Pro"/>
              </a:rPr>
              <a:t>+ 30 mV</a:t>
            </a:r>
            <a:endParaRPr lang="en-US" sz="2400" dirty="0">
              <a:latin typeface="Myriad Pro"/>
              <a:cs typeface="Myriad Pro"/>
            </a:endParaRPr>
          </a:p>
        </p:txBody>
      </p:sp>
      <p:cxnSp>
        <p:nvCxnSpPr>
          <p:cNvPr id="24" name="Straight Arrow Connector 23"/>
          <p:cNvCxnSpPr/>
          <p:nvPr/>
        </p:nvCxnSpPr>
        <p:spPr>
          <a:xfrm>
            <a:off x="3439458" y="3222809"/>
            <a:ext cx="149113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2" name="Diamond 41"/>
          <p:cNvSpPr/>
          <p:nvPr/>
        </p:nvSpPr>
        <p:spPr>
          <a:xfrm>
            <a:off x="3630706" y="2521324"/>
            <a:ext cx="389964" cy="389964"/>
          </a:xfrm>
          <a:prstGeom prst="diamond">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Diamond 42"/>
          <p:cNvSpPr/>
          <p:nvPr/>
        </p:nvSpPr>
        <p:spPr>
          <a:xfrm>
            <a:off x="3630706" y="3446927"/>
            <a:ext cx="389964" cy="389964"/>
          </a:xfrm>
          <a:prstGeom prst="diamond">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20141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974353"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365811"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974353"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365811"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780117" y="2876176"/>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80116" y="3186951"/>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096435" y="487082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527365" y="558653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320116" y="390711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770093" y="196924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021976" y="368299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770093" y="51068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656294" y="506804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8119035" y="464670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877859" y="210371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849035" y="430455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035176" y="5574570"/>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21" name="TextBox 20"/>
          <p:cNvSpPr txBox="1"/>
          <p:nvPr/>
        </p:nvSpPr>
        <p:spPr>
          <a:xfrm>
            <a:off x="481105" y="5576082"/>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22" name="TextBox 21"/>
          <p:cNvSpPr txBox="1"/>
          <p:nvPr/>
        </p:nvSpPr>
        <p:spPr>
          <a:xfrm>
            <a:off x="6405279" y="1413904"/>
            <a:ext cx="2738721" cy="923330"/>
          </a:xfrm>
          <a:prstGeom prst="rect">
            <a:avLst/>
          </a:prstGeom>
          <a:noFill/>
        </p:spPr>
        <p:txBody>
          <a:bodyPr wrap="square" rtlCol="0">
            <a:spAutoFit/>
          </a:bodyPr>
          <a:lstStyle/>
          <a:p>
            <a:r>
              <a:rPr lang="en-US" dirty="0" smtClean="0">
                <a:solidFill>
                  <a:srgbClr val="FF0000"/>
                </a:solidFill>
                <a:latin typeface="Myriad Pro"/>
                <a:cs typeface="Myriad Pro"/>
              </a:rPr>
              <a:t>Na</a:t>
            </a:r>
            <a:r>
              <a:rPr lang="en-US" baseline="30000" dirty="0" smtClean="0">
                <a:solidFill>
                  <a:srgbClr val="FF0000"/>
                </a:solidFill>
                <a:latin typeface="Myriad Pro"/>
                <a:cs typeface="Myriad Pro"/>
              </a:rPr>
              <a:t>+</a:t>
            </a:r>
            <a:r>
              <a:rPr lang="en-US" dirty="0" smtClean="0">
                <a:solidFill>
                  <a:srgbClr val="FF0000"/>
                </a:solidFill>
                <a:latin typeface="Myriad Pro"/>
                <a:cs typeface="Myriad Pro"/>
              </a:rPr>
              <a:t> ions</a:t>
            </a:r>
          </a:p>
          <a:p>
            <a:r>
              <a:rPr lang="en-US" dirty="0" smtClean="0">
                <a:solidFill>
                  <a:srgbClr val="3366FF"/>
                </a:solidFill>
                <a:latin typeface="Myriad Pro"/>
                <a:cs typeface="Myriad Pro"/>
              </a:rPr>
              <a:t>Negatively-charged things</a:t>
            </a:r>
          </a:p>
          <a:p>
            <a:r>
              <a:rPr lang="en-US" dirty="0" smtClean="0">
                <a:solidFill>
                  <a:srgbClr val="FFFF00"/>
                </a:solidFill>
                <a:effectLst>
                  <a:outerShdw blurRad="50800" dist="38100" dir="2700000" algn="tl" rotWithShape="0">
                    <a:prstClr val="black">
                      <a:alpha val="40000"/>
                    </a:prstClr>
                  </a:outerShdw>
                </a:effectLst>
                <a:latin typeface="Myriad Pro"/>
                <a:cs typeface="Myriad Pro"/>
              </a:rPr>
              <a:t>K</a:t>
            </a:r>
            <a:r>
              <a:rPr lang="en-US" baseline="30000" dirty="0" smtClean="0">
                <a:solidFill>
                  <a:srgbClr val="FFFF00"/>
                </a:solidFill>
                <a:effectLst>
                  <a:outerShdw blurRad="50800" dist="38100" dir="2700000" algn="tl" rotWithShape="0">
                    <a:prstClr val="black">
                      <a:alpha val="40000"/>
                    </a:prstClr>
                  </a:outerShdw>
                </a:effectLst>
                <a:latin typeface="Myriad Pro"/>
                <a:cs typeface="Myriad Pro"/>
              </a:rPr>
              <a:t>+</a:t>
            </a:r>
            <a:r>
              <a:rPr lang="en-US" dirty="0" smtClean="0">
                <a:solidFill>
                  <a:srgbClr val="FFFF00"/>
                </a:solidFill>
                <a:effectLst>
                  <a:outerShdw blurRad="50800" dist="38100" dir="2700000" algn="tl" rotWithShape="0">
                    <a:prstClr val="black">
                      <a:alpha val="40000"/>
                    </a:prstClr>
                  </a:outerShdw>
                </a:effectLst>
                <a:latin typeface="Myriad Pro"/>
                <a:cs typeface="Myriad Pro"/>
              </a:rPr>
              <a:t> ions</a:t>
            </a:r>
            <a:endParaRPr lang="en-US" dirty="0">
              <a:solidFill>
                <a:srgbClr val="FFFF00"/>
              </a:solidFill>
              <a:effectLst>
                <a:outerShdw blurRad="50800" dist="38100" dir="2700000" algn="tl" rotWithShape="0">
                  <a:prstClr val="black">
                    <a:alpha val="40000"/>
                  </a:prstClr>
                </a:outerShdw>
              </a:effectLst>
              <a:latin typeface="Myriad Pro"/>
              <a:cs typeface="Myriad Pro"/>
            </a:endParaRPr>
          </a:p>
        </p:txBody>
      </p:sp>
      <p:cxnSp>
        <p:nvCxnSpPr>
          <p:cNvPr id="27" name="Straight Connector 26"/>
          <p:cNvCxnSpPr/>
          <p:nvPr/>
        </p:nvCxnSpPr>
        <p:spPr>
          <a:xfrm>
            <a:off x="3974353"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365811"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80118" y="4319491"/>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0" name="Rectangle 29"/>
          <p:cNvSpPr/>
          <p:nvPr/>
        </p:nvSpPr>
        <p:spPr>
          <a:xfrm>
            <a:off x="3780117" y="4923115"/>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1" name="Oval 30"/>
          <p:cNvSpPr/>
          <p:nvPr/>
        </p:nvSpPr>
        <p:spPr>
          <a:xfrm>
            <a:off x="6101977" y="48543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401858" y="50067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7715624" y="4080434"/>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765800" y="4080433"/>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366436" y="3381185"/>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392894" y="255195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08494" y="210371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41682" y="302708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960282" y="3222809"/>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loud 39"/>
          <p:cNvSpPr/>
          <p:nvPr/>
        </p:nvSpPr>
        <p:spPr>
          <a:xfrm>
            <a:off x="7037295" y="2971799"/>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itle 1"/>
          <p:cNvSpPr>
            <a:spLocks noGrp="1"/>
          </p:cNvSpPr>
          <p:nvPr>
            <p:ph type="title"/>
          </p:nvPr>
        </p:nvSpPr>
        <p:spPr>
          <a:xfrm>
            <a:off x="442257" y="65462"/>
            <a:ext cx="8229600" cy="1143000"/>
          </a:xfrm>
        </p:spPr>
        <p:txBody>
          <a:bodyPr>
            <a:normAutofit fontScale="90000"/>
          </a:bodyPr>
          <a:lstStyle/>
          <a:p>
            <a:r>
              <a:rPr lang="en-US" dirty="0" smtClean="0">
                <a:latin typeface="Myriad Pro"/>
                <a:cs typeface="Myriad Pro"/>
              </a:rPr>
              <a:t>After a delay, Na</a:t>
            </a:r>
            <a:r>
              <a:rPr lang="en-US" baseline="30000" dirty="0" smtClean="0">
                <a:latin typeface="Myriad Pro"/>
                <a:cs typeface="Myriad Pro"/>
              </a:rPr>
              <a:t>+</a:t>
            </a:r>
            <a:r>
              <a:rPr lang="en-US" dirty="0" smtClean="0">
                <a:latin typeface="Myriad Pro"/>
                <a:cs typeface="Myriad Pro"/>
              </a:rPr>
              <a:t> channels close</a:t>
            </a:r>
            <a:br>
              <a:rPr lang="en-US" dirty="0" smtClean="0">
                <a:latin typeface="Myriad Pro"/>
                <a:cs typeface="Myriad Pro"/>
              </a:rPr>
            </a:br>
            <a:r>
              <a:rPr lang="en-US" dirty="0" smtClean="0">
                <a:latin typeface="Myriad Pro"/>
                <a:cs typeface="Myriad Pro"/>
              </a:rPr>
              <a:t>and voltage-gated K</a:t>
            </a:r>
            <a:r>
              <a:rPr lang="en-US" baseline="30000" dirty="0" smtClean="0">
                <a:latin typeface="Myriad Pro"/>
                <a:cs typeface="Myriad Pro"/>
              </a:rPr>
              <a:t>+</a:t>
            </a:r>
            <a:r>
              <a:rPr lang="en-US" dirty="0" smtClean="0">
                <a:latin typeface="Myriad Pro"/>
                <a:cs typeface="Myriad Pro"/>
              </a:rPr>
              <a:t> channels open</a:t>
            </a:r>
            <a:endParaRPr lang="en-US" dirty="0">
              <a:latin typeface="Myriad Pro"/>
              <a:cs typeface="Myriad Pro"/>
            </a:endParaRPr>
          </a:p>
        </p:txBody>
      </p:sp>
    </p:spTree>
    <p:extLst>
      <p:ext uri="{BB962C8B-B14F-4D97-AF65-F5344CB8AC3E}">
        <p14:creationId xmlns:p14="http://schemas.microsoft.com/office/powerpoint/2010/main" val="15454238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974353"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365811"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974353"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365811"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780117" y="2876176"/>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80116" y="3186951"/>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5096435" y="487082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7527365" y="558653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320116" y="390711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770093" y="196924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021976" y="368299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770093" y="51068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656294" y="506804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8119035" y="464670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877859" y="210371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849035" y="430455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035176" y="5574570"/>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21" name="TextBox 20"/>
          <p:cNvSpPr txBox="1"/>
          <p:nvPr/>
        </p:nvSpPr>
        <p:spPr>
          <a:xfrm>
            <a:off x="481105" y="5576082"/>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22" name="TextBox 21"/>
          <p:cNvSpPr txBox="1"/>
          <p:nvPr/>
        </p:nvSpPr>
        <p:spPr>
          <a:xfrm>
            <a:off x="6405279" y="1413904"/>
            <a:ext cx="2738721" cy="923330"/>
          </a:xfrm>
          <a:prstGeom prst="rect">
            <a:avLst/>
          </a:prstGeom>
          <a:noFill/>
        </p:spPr>
        <p:txBody>
          <a:bodyPr wrap="square" rtlCol="0">
            <a:spAutoFit/>
          </a:bodyPr>
          <a:lstStyle/>
          <a:p>
            <a:r>
              <a:rPr lang="en-US" dirty="0" smtClean="0">
                <a:solidFill>
                  <a:srgbClr val="FF0000"/>
                </a:solidFill>
                <a:latin typeface="Myriad Pro"/>
                <a:cs typeface="Myriad Pro"/>
              </a:rPr>
              <a:t>Na</a:t>
            </a:r>
            <a:r>
              <a:rPr lang="en-US" baseline="30000" dirty="0" smtClean="0">
                <a:solidFill>
                  <a:srgbClr val="FF0000"/>
                </a:solidFill>
                <a:latin typeface="Myriad Pro"/>
                <a:cs typeface="Myriad Pro"/>
              </a:rPr>
              <a:t>+</a:t>
            </a:r>
            <a:r>
              <a:rPr lang="en-US" dirty="0" smtClean="0">
                <a:solidFill>
                  <a:srgbClr val="FF0000"/>
                </a:solidFill>
                <a:latin typeface="Myriad Pro"/>
                <a:cs typeface="Myriad Pro"/>
              </a:rPr>
              <a:t> ions</a:t>
            </a:r>
          </a:p>
          <a:p>
            <a:r>
              <a:rPr lang="en-US" dirty="0" smtClean="0">
                <a:solidFill>
                  <a:srgbClr val="3366FF"/>
                </a:solidFill>
                <a:latin typeface="Myriad Pro"/>
                <a:cs typeface="Myriad Pro"/>
              </a:rPr>
              <a:t>Negatively-charged things</a:t>
            </a:r>
          </a:p>
          <a:p>
            <a:r>
              <a:rPr lang="en-US" dirty="0" smtClean="0">
                <a:solidFill>
                  <a:srgbClr val="FFFF00"/>
                </a:solidFill>
                <a:effectLst>
                  <a:outerShdw blurRad="50800" dist="38100" dir="2700000" algn="tl" rotWithShape="0">
                    <a:prstClr val="black">
                      <a:alpha val="40000"/>
                    </a:prstClr>
                  </a:outerShdw>
                </a:effectLst>
                <a:latin typeface="Myriad Pro"/>
                <a:cs typeface="Myriad Pro"/>
              </a:rPr>
              <a:t>K</a:t>
            </a:r>
            <a:r>
              <a:rPr lang="en-US" baseline="30000" dirty="0" smtClean="0">
                <a:solidFill>
                  <a:srgbClr val="FFFF00"/>
                </a:solidFill>
                <a:effectLst>
                  <a:outerShdw blurRad="50800" dist="38100" dir="2700000" algn="tl" rotWithShape="0">
                    <a:prstClr val="black">
                      <a:alpha val="40000"/>
                    </a:prstClr>
                  </a:outerShdw>
                </a:effectLst>
                <a:latin typeface="Myriad Pro"/>
                <a:cs typeface="Myriad Pro"/>
              </a:rPr>
              <a:t>+</a:t>
            </a:r>
            <a:r>
              <a:rPr lang="en-US" dirty="0" smtClean="0">
                <a:solidFill>
                  <a:srgbClr val="FFFF00"/>
                </a:solidFill>
                <a:effectLst>
                  <a:outerShdw blurRad="50800" dist="38100" dir="2700000" algn="tl" rotWithShape="0">
                    <a:prstClr val="black">
                      <a:alpha val="40000"/>
                    </a:prstClr>
                  </a:outerShdw>
                </a:effectLst>
                <a:latin typeface="Myriad Pro"/>
                <a:cs typeface="Myriad Pro"/>
              </a:rPr>
              <a:t> ions</a:t>
            </a:r>
            <a:endParaRPr lang="en-US" dirty="0">
              <a:solidFill>
                <a:srgbClr val="FFFF00"/>
              </a:solidFill>
              <a:effectLst>
                <a:outerShdw blurRad="50800" dist="38100" dir="2700000" algn="tl" rotWithShape="0">
                  <a:prstClr val="black">
                    <a:alpha val="40000"/>
                  </a:prstClr>
                </a:outerShdw>
              </a:effectLst>
              <a:latin typeface="Myriad Pro"/>
              <a:cs typeface="Myriad Pro"/>
            </a:endParaRPr>
          </a:p>
        </p:txBody>
      </p:sp>
      <p:cxnSp>
        <p:nvCxnSpPr>
          <p:cNvPr id="27" name="Straight Connector 26"/>
          <p:cNvCxnSpPr/>
          <p:nvPr/>
        </p:nvCxnSpPr>
        <p:spPr>
          <a:xfrm>
            <a:off x="3974353"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365811"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780118" y="4319491"/>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0" name="Rectangle 29"/>
          <p:cNvSpPr/>
          <p:nvPr/>
        </p:nvSpPr>
        <p:spPr>
          <a:xfrm>
            <a:off x="3780117" y="4923115"/>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1" name="Oval 30"/>
          <p:cNvSpPr/>
          <p:nvPr/>
        </p:nvSpPr>
        <p:spPr>
          <a:xfrm>
            <a:off x="2545975" y="4080434"/>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401858" y="50067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658034" y="302708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252071" y="487082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34564" y="2629645"/>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718235" y="4131234"/>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08494" y="210371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909917" y="211311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960282" y="3222809"/>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loud 39"/>
          <p:cNvSpPr/>
          <p:nvPr/>
        </p:nvSpPr>
        <p:spPr>
          <a:xfrm>
            <a:off x="7037295" y="2971799"/>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1746623" y="6306689"/>
            <a:ext cx="4888753" cy="461665"/>
          </a:xfrm>
          <a:prstGeom prst="rect">
            <a:avLst/>
          </a:prstGeom>
          <a:noFill/>
        </p:spPr>
        <p:txBody>
          <a:bodyPr wrap="square" rtlCol="0">
            <a:spAutoFit/>
          </a:bodyPr>
          <a:lstStyle/>
          <a:p>
            <a:pPr algn="ctr"/>
            <a:r>
              <a:rPr lang="en-US" sz="2400" dirty="0" err="1" smtClean="0">
                <a:latin typeface="Myriad Pro"/>
                <a:cs typeface="Myriad Pro"/>
              </a:rPr>
              <a:t>V</a:t>
            </a:r>
            <a:r>
              <a:rPr lang="en-US" sz="2400" baseline="-25000" dirty="0" err="1" smtClean="0">
                <a:latin typeface="Myriad Pro"/>
                <a:cs typeface="Myriad Pro"/>
              </a:rPr>
              <a:t>m</a:t>
            </a:r>
            <a:r>
              <a:rPr lang="en-US" sz="2400" dirty="0" smtClean="0">
                <a:latin typeface="Myriad Pro"/>
                <a:cs typeface="Myriad Pro"/>
              </a:rPr>
              <a:t> = V</a:t>
            </a:r>
            <a:r>
              <a:rPr lang="en-US" sz="2400" baseline="-25000" dirty="0" smtClean="0">
                <a:latin typeface="Myriad Pro"/>
                <a:cs typeface="Myriad Pro"/>
              </a:rPr>
              <a:t>in</a:t>
            </a:r>
            <a:r>
              <a:rPr lang="en-US" sz="2400" dirty="0" smtClean="0">
                <a:latin typeface="Myriad Pro"/>
                <a:cs typeface="Myriad Pro"/>
              </a:rPr>
              <a:t> – </a:t>
            </a:r>
            <a:r>
              <a:rPr lang="en-US" sz="2400" dirty="0" err="1" smtClean="0">
                <a:latin typeface="Myriad Pro"/>
                <a:cs typeface="Myriad Pro"/>
              </a:rPr>
              <a:t>V</a:t>
            </a:r>
            <a:r>
              <a:rPr lang="en-US" sz="2400" baseline="-25000" dirty="0" err="1" smtClean="0">
                <a:latin typeface="Myriad Pro"/>
                <a:cs typeface="Myriad Pro"/>
              </a:rPr>
              <a:t>out</a:t>
            </a:r>
            <a:r>
              <a:rPr lang="en-US" sz="2400" dirty="0" smtClean="0">
                <a:latin typeface="Myriad Pro"/>
                <a:cs typeface="Myriad Pro"/>
              </a:rPr>
              <a:t> =</a:t>
            </a:r>
            <a:endParaRPr lang="en-US" sz="2400" dirty="0">
              <a:latin typeface="Myriad Pro"/>
              <a:cs typeface="Myriad Pro"/>
            </a:endParaRPr>
          </a:p>
        </p:txBody>
      </p:sp>
      <p:sp>
        <p:nvSpPr>
          <p:cNvPr id="3" name="TextBox 2"/>
          <p:cNvSpPr txBox="1"/>
          <p:nvPr/>
        </p:nvSpPr>
        <p:spPr>
          <a:xfrm>
            <a:off x="5288430" y="6367966"/>
            <a:ext cx="1402975" cy="461665"/>
          </a:xfrm>
          <a:prstGeom prst="rect">
            <a:avLst/>
          </a:prstGeom>
          <a:noFill/>
        </p:spPr>
        <p:txBody>
          <a:bodyPr wrap="square" rtlCol="0">
            <a:spAutoFit/>
          </a:bodyPr>
          <a:lstStyle/>
          <a:p>
            <a:r>
              <a:rPr lang="en-US" sz="2400" dirty="0" smtClean="0">
                <a:latin typeface="Myriad Pro"/>
                <a:cs typeface="Myriad Pro"/>
              </a:rPr>
              <a:t>-80 mV</a:t>
            </a:r>
            <a:endParaRPr lang="en-US" sz="2400" dirty="0">
              <a:latin typeface="Myriad Pro"/>
              <a:cs typeface="Myriad Pro"/>
            </a:endParaRPr>
          </a:p>
        </p:txBody>
      </p:sp>
      <p:sp>
        <p:nvSpPr>
          <p:cNvPr id="43" name="Title 1"/>
          <p:cNvSpPr>
            <a:spLocks noGrp="1"/>
          </p:cNvSpPr>
          <p:nvPr>
            <p:ph type="title"/>
          </p:nvPr>
        </p:nvSpPr>
        <p:spPr>
          <a:xfrm>
            <a:off x="442257" y="65462"/>
            <a:ext cx="8229600" cy="1143000"/>
          </a:xfrm>
        </p:spPr>
        <p:txBody>
          <a:bodyPr>
            <a:normAutofit fontScale="90000"/>
          </a:bodyPr>
          <a:lstStyle/>
          <a:p>
            <a:r>
              <a:rPr lang="en-US" dirty="0" smtClean="0">
                <a:latin typeface="Myriad Pro"/>
                <a:cs typeface="Myriad Pro"/>
              </a:rPr>
              <a:t>After a delay, Na</a:t>
            </a:r>
            <a:r>
              <a:rPr lang="en-US" baseline="30000" dirty="0" smtClean="0">
                <a:latin typeface="Myriad Pro"/>
                <a:cs typeface="Myriad Pro"/>
              </a:rPr>
              <a:t>+</a:t>
            </a:r>
            <a:r>
              <a:rPr lang="en-US" dirty="0" smtClean="0">
                <a:latin typeface="Myriad Pro"/>
                <a:cs typeface="Myriad Pro"/>
              </a:rPr>
              <a:t> channels close</a:t>
            </a:r>
            <a:br>
              <a:rPr lang="en-US" dirty="0" smtClean="0">
                <a:latin typeface="Myriad Pro"/>
                <a:cs typeface="Myriad Pro"/>
              </a:rPr>
            </a:br>
            <a:r>
              <a:rPr lang="en-US" dirty="0" smtClean="0">
                <a:latin typeface="Myriad Pro"/>
                <a:cs typeface="Myriad Pro"/>
              </a:rPr>
              <a:t>and voltage-gated K</a:t>
            </a:r>
            <a:r>
              <a:rPr lang="en-US" baseline="30000" dirty="0" smtClean="0">
                <a:latin typeface="Myriad Pro"/>
                <a:cs typeface="Myriad Pro"/>
              </a:rPr>
              <a:t>+</a:t>
            </a:r>
            <a:r>
              <a:rPr lang="en-US" dirty="0" smtClean="0">
                <a:latin typeface="Myriad Pro"/>
                <a:cs typeface="Myriad Pro"/>
              </a:rPr>
              <a:t> channels open</a:t>
            </a:r>
            <a:endParaRPr lang="en-US" dirty="0">
              <a:latin typeface="Myriad Pro"/>
              <a:cs typeface="Myriad Pro"/>
            </a:endParaRPr>
          </a:p>
        </p:txBody>
      </p:sp>
      <p:cxnSp>
        <p:nvCxnSpPr>
          <p:cNvPr id="23" name="Straight Arrow Connector 22"/>
          <p:cNvCxnSpPr/>
          <p:nvPr/>
        </p:nvCxnSpPr>
        <p:spPr>
          <a:xfrm flipH="1">
            <a:off x="3439458" y="4766230"/>
            <a:ext cx="1311836"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432238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7" y="65462"/>
            <a:ext cx="8671857" cy="1143000"/>
          </a:xfrm>
        </p:spPr>
        <p:txBody>
          <a:bodyPr>
            <a:noAutofit/>
          </a:bodyPr>
          <a:lstStyle/>
          <a:p>
            <a:r>
              <a:rPr lang="en-US" sz="3200" dirty="0" smtClean="0">
                <a:latin typeface="Myriad Pro"/>
                <a:cs typeface="Myriad Pro"/>
              </a:rPr>
              <a:t>K</a:t>
            </a:r>
            <a:r>
              <a:rPr lang="en-US" sz="3200" baseline="30000" dirty="0" smtClean="0">
                <a:latin typeface="Myriad Pro"/>
                <a:cs typeface="Myriad Pro"/>
              </a:rPr>
              <a:t>+</a:t>
            </a:r>
            <a:r>
              <a:rPr lang="en-US" sz="3200" dirty="0" smtClean="0">
                <a:latin typeface="Myriad Pro"/>
                <a:cs typeface="Myriad Pro"/>
              </a:rPr>
              <a:t> channels close and pumps (not shown) exchange Na</a:t>
            </a:r>
            <a:r>
              <a:rPr lang="en-US" sz="3200" baseline="30000" dirty="0" smtClean="0">
                <a:latin typeface="Myriad Pro"/>
                <a:cs typeface="Myriad Pro"/>
              </a:rPr>
              <a:t>+</a:t>
            </a:r>
            <a:r>
              <a:rPr lang="en-US" sz="3200" dirty="0" smtClean="0">
                <a:latin typeface="Myriad Pro"/>
                <a:cs typeface="Myriad Pro"/>
              </a:rPr>
              <a:t> and K</a:t>
            </a:r>
            <a:r>
              <a:rPr lang="en-US" sz="3200" baseline="30000" dirty="0" smtClean="0">
                <a:latin typeface="Myriad Pro"/>
                <a:cs typeface="Myriad Pro"/>
              </a:rPr>
              <a:t>+</a:t>
            </a:r>
            <a:r>
              <a:rPr lang="en-US" sz="3200" dirty="0" smtClean="0">
                <a:latin typeface="Myriad Pro"/>
                <a:cs typeface="Myriad Pro"/>
              </a:rPr>
              <a:t> to return the neuron to rest</a:t>
            </a:r>
            <a:endParaRPr lang="en-US" sz="3200" dirty="0">
              <a:latin typeface="Myriad Pro"/>
              <a:cs typeface="Myriad Pro"/>
            </a:endParaRPr>
          </a:p>
        </p:txBody>
      </p:sp>
      <p:cxnSp>
        <p:nvCxnSpPr>
          <p:cNvPr id="4" name="Straight Connector 3"/>
          <p:cNvCxnSpPr/>
          <p:nvPr/>
        </p:nvCxnSpPr>
        <p:spPr>
          <a:xfrm>
            <a:off x="3974353"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365811"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974353"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365811"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1960282" y="41924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94211" y="344692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736164" y="232783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770093" y="196924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021976" y="368299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770093" y="51068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1134035" y="5094940"/>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1021976" y="159571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877859" y="210371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849035" y="430455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035176" y="5574570"/>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21" name="TextBox 20"/>
          <p:cNvSpPr txBox="1"/>
          <p:nvPr/>
        </p:nvSpPr>
        <p:spPr>
          <a:xfrm>
            <a:off x="481105" y="5576082"/>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22" name="TextBox 21"/>
          <p:cNvSpPr txBox="1"/>
          <p:nvPr/>
        </p:nvSpPr>
        <p:spPr>
          <a:xfrm>
            <a:off x="6405279" y="1413904"/>
            <a:ext cx="2738721" cy="923330"/>
          </a:xfrm>
          <a:prstGeom prst="rect">
            <a:avLst/>
          </a:prstGeom>
          <a:noFill/>
        </p:spPr>
        <p:txBody>
          <a:bodyPr wrap="square" rtlCol="0">
            <a:spAutoFit/>
          </a:bodyPr>
          <a:lstStyle/>
          <a:p>
            <a:r>
              <a:rPr lang="en-US" dirty="0" smtClean="0">
                <a:solidFill>
                  <a:srgbClr val="FF0000"/>
                </a:solidFill>
                <a:latin typeface="Myriad Pro"/>
                <a:cs typeface="Myriad Pro"/>
              </a:rPr>
              <a:t>Na</a:t>
            </a:r>
            <a:r>
              <a:rPr lang="en-US" baseline="30000" dirty="0" smtClean="0">
                <a:solidFill>
                  <a:srgbClr val="FF0000"/>
                </a:solidFill>
                <a:latin typeface="Myriad Pro"/>
                <a:cs typeface="Myriad Pro"/>
              </a:rPr>
              <a:t>+</a:t>
            </a:r>
            <a:r>
              <a:rPr lang="en-US" dirty="0" smtClean="0">
                <a:solidFill>
                  <a:srgbClr val="FF0000"/>
                </a:solidFill>
                <a:latin typeface="Myriad Pro"/>
                <a:cs typeface="Myriad Pro"/>
              </a:rPr>
              <a:t> ions</a:t>
            </a:r>
          </a:p>
          <a:p>
            <a:r>
              <a:rPr lang="en-US" dirty="0" smtClean="0">
                <a:solidFill>
                  <a:srgbClr val="3366FF"/>
                </a:solidFill>
                <a:latin typeface="Myriad Pro"/>
                <a:cs typeface="Myriad Pro"/>
              </a:rPr>
              <a:t>Negatively-charged things</a:t>
            </a:r>
          </a:p>
          <a:p>
            <a:r>
              <a:rPr lang="en-US" dirty="0" smtClean="0">
                <a:solidFill>
                  <a:srgbClr val="FFFF00"/>
                </a:solidFill>
                <a:effectLst>
                  <a:outerShdw blurRad="50800" dist="38100" dir="2700000" algn="tl" rotWithShape="0">
                    <a:prstClr val="black">
                      <a:alpha val="40000"/>
                    </a:prstClr>
                  </a:outerShdw>
                </a:effectLst>
                <a:latin typeface="Myriad Pro"/>
                <a:cs typeface="Myriad Pro"/>
              </a:rPr>
              <a:t>K</a:t>
            </a:r>
            <a:r>
              <a:rPr lang="en-US" baseline="30000" dirty="0" smtClean="0">
                <a:solidFill>
                  <a:srgbClr val="FFFF00"/>
                </a:solidFill>
                <a:effectLst>
                  <a:outerShdw blurRad="50800" dist="38100" dir="2700000" algn="tl" rotWithShape="0">
                    <a:prstClr val="black">
                      <a:alpha val="40000"/>
                    </a:prstClr>
                  </a:outerShdw>
                </a:effectLst>
                <a:latin typeface="Myriad Pro"/>
                <a:cs typeface="Myriad Pro"/>
              </a:rPr>
              <a:t>+</a:t>
            </a:r>
            <a:r>
              <a:rPr lang="en-US" dirty="0" smtClean="0">
                <a:solidFill>
                  <a:srgbClr val="FFFF00"/>
                </a:solidFill>
                <a:effectLst>
                  <a:outerShdw blurRad="50800" dist="38100" dir="2700000" algn="tl" rotWithShape="0">
                    <a:prstClr val="black">
                      <a:alpha val="40000"/>
                    </a:prstClr>
                  </a:outerShdw>
                </a:effectLst>
                <a:latin typeface="Myriad Pro"/>
                <a:cs typeface="Myriad Pro"/>
              </a:rPr>
              <a:t> ions</a:t>
            </a:r>
            <a:endParaRPr lang="en-US" dirty="0">
              <a:solidFill>
                <a:srgbClr val="FFFF00"/>
              </a:solidFill>
              <a:effectLst>
                <a:outerShdw blurRad="50800" dist="38100" dir="2700000" algn="tl" rotWithShape="0">
                  <a:prstClr val="black">
                    <a:alpha val="40000"/>
                  </a:prstClr>
                </a:outerShdw>
              </a:effectLst>
              <a:latin typeface="Myriad Pro"/>
              <a:cs typeface="Myriad Pro"/>
            </a:endParaRPr>
          </a:p>
        </p:txBody>
      </p:sp>
      <p:cxnSp>
        <p:nvCxnSpPr>
          <p:cNvPr id="27" name="Straight Connector 26"/>
          <p:cNvCxnSpPr/>
          <p:nvPr/>
        </p:nvCxnSpPr>
        <p:spPr>
          <a:xfrm>
            <a:off x="3974353"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365811"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6101977" y="48543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7401858" y="50067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7715624" y="4080434"/>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765800" y="4080433"/>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6366436" y="3381185"/>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7392894" y="255195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08494" y="210371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541682" y="302708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960282" y="3222809"/>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Cloud 39"/>
          <p:cNvSpPr/>
          <p:nvPr/>
        </p:nvSpPr>
        <p:spPr>
          <a:xfrm>
            <a:off x="7037295" y="2971799"/>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1746623" y="6306689"/>
            <a:ext cx="4888753" cy="461665"/>
          </a:xfrm>
          <a:prstGeom prst="rect">
            <a:avLst/>
          </a:prstGeom>
          <a:noFill/>
        </p:spPr>
        <p:txBody>
          <a:bodyPr wrap="square" rtlCol="0">
            <a:spAutoFit/>
          </a:bodyPr>
          <a:lstStyle/>
          <a:p>
            <a:pPr algn="ctr"/>
            <a:r>
              <a:rPr lang="en-US" sz="2400" dirty="0" err="1" smtClean="0">
                <a:latin typeface="Myriad Pro"/>
                <a:cs typeface="Myriad Pro"/>
              </a:rPr>
              <a:t>V</a:t>
            </a:r>
            <a:r>
              <a:rPr lang="en-US" sz="2400" baseline="-25000" dirty="0" err="1" smtClean="0">
                <a:latin typeface="Myriad Pro"/>
                <a:cs typeface="Myriad Pro"/>
              </a:rPr>
              <a:t>m</a:t>
            </a:r>
            <a:r>
              <a:rPr lang="en-US" sz="2400" dirty="0" smtClean="0">
                <a:latin typeface="Myriad Pro"/>
                <a:cs typeface="Myriad Pro"/>
              </a:rPr>
              <a:t> = V</a:t>
            </a:r>
            <a:r>
              <a:rPr lang="en-US" sz="2400" baseline="-25000" dirty="0" smtClean="0">
                <a:latin typeface="Myriad Pro"/>
                <a:cs typeface="Myriad Pro"/>
              </a:rPr>
              <a:t>in</a:t>
            </a:r>
            <a:r>
              <a:rPr lang="en-US" sz="2400" dirty="0" smtClean="0">
                <a:latin typeface="Myriad Pro"/>
                <a:cs typeface="Myriad Pro"/>
              </a:rPr>
              <a:t> – </a:t>
            </a:r>
            <a:r>
              <a:rPr lang="en-US" sz="2400" dirty="0" err="1" smtClean="0">
                <a:latin typeface="Myriad Pro"/>
                <a:cs typeface="Myriad Pro"/>
              </a:rPr>
              <a:t>V</a:t>
            </a:r>
            <a:r>
              <a:rPr lang="en-US" sz="2400" baseline="-25000" dirty="0" err="1" smtClean="0">
                <a:latin typeface="Myriad Pro"/>
                <a:cs typeface="Myriad Pro"/>
              </a:rPr>
              <a:t>out</a:t>
            </a:r>
            <a:r>
              <a:rPr lang="en-US" sz="2400" dirty="0" smtClean="0">
                <a:latin typeface="Myriad Pro"/>
                <a:cs typeface="Myriad Pro"/>
              </a:rPr>
              <a:t> = -70 mV</a:t>
            </a:r>
            <a:endParaRPr lang="en-US" sz="2400" dirty="0">
              <a:latin typeface="Myriad Pro"/>
              <a:cs typeface="Myriad Pro"/>
            </a:endParaRPr>
          </a:p>
        </p:txBody>
      </p:sp>
      <p:sp>
        <p:nvSpPr>
          <p:cNvPr id="42" name="Rectangle 41"/>
          <p:cNvSpPr/>
          <p:nvPr/>
        </p:nvSpPr>
        <p:spPr>
          <a:xfrm>
            <a:off x="3780117" y="2876176"/>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3780116" y="3186951"/>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3780118" y="4513724"/>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45" name="Rectangle 44"/>
          <p:cNvSpPr/>
          <p:nvPr/>
        </p:nvSpPr>
        <p:spPr>
          <a:xfrm>
            <a:off x="3780117" y="4818528"/>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6294125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Excitation in neurons</a:t>
            </a:r>
            <a:endParaRPr lang="en-US" dirty="0"/>
          </a:p>
        </p:txBody>
      </p:sp>
      <p:sp>
        <p:nvSpPr>
          <p:cNvPr id="3" name="Content Placeholder 2"/>
          <p:cNvSpPr>
            <a:spLocks noGrp="1"/>
          </p:cNvSpPr>
          <p:nvPr>
            <p:ph idx="1"/>
          </p:nvPr>
        </p:nvSpPr>
        <p:spPr/>
        <p:txBody>
          <a:bodyPr>
            <a:normAutofit lnSpcReduction="10000"/>
          </a:bodyPr>
          <a:lstStyle/>
          <a:p>
            <a:pPr marL="171450" indent="-171450"/>
            <a:r>
              <a:rPr lang="en-US" baseline="0" dirty="0" smtClean="0"/>
              <a:t>Na</a:t>
            </a:r>
            <a:r>
              <a:rPr lang="en-US" baseline="30000" dirty="0" smtClean="0"/>
              <a:t>+</a:t>
            </a:r>
            <a:r>
              <a:rPr lang="en-US" baseline="0" dirty="0" smtClean="0"/>
              <a:t> channels bind neurotransmitter and Na</a:t>
            </a:r>
            <a:r>
              <a:rPr lang="en-US" baseline="30000" dirty="0" smtClean="0"/>
              <a:t>+</a:t>
            </a:r>
            <a:r>
              <a:rPr lang="en-US" baseline="0" dirty="0" smtClean="0"/>
              <a:t> begins to</a:t>
            </a:r>
            <a:r>
              <a:rPr lang="en-US" dirty="0" smtClean="0"/>
              <a:t> flow in</a:t>
            </a:r>
            <a:r>
              <a:rPr lang="en-US" baseline="0" dirty="0" smtClean="0"/>
              <a:t>. </a:t>
            </a:r>
            <a:r>
              <a:rPr lang="en-US" baseline="0" dirty="0" err="1" smtClean="0"/>
              <a:t>V</a:t>
            </a:r>
            <a:r>
              <a:rPr lang="en-US" baseline="-25000" dirty="0" err="1" smtClean="0"/>
              <a:t>m</a:t>
            </a:r>
            <a:r>
              <a:rPr lang="en-US" dirty="0" smtClean="0"/>
              <a:t> </a:t>
            </a:r>
            <a:r>
              <a:rPr lang="en-US" baseline="0" dirty="0" smtClean="0"/>
              <a:t>rises.</a:t>
            </a:r>
          </a:p>
          <a:p>
            <a:pPr marL="171450" indent="-171450"/>
            <a:r>
              <a:rPr lang="en-US" baseline="0" dirty="0" smtClean="0"/>
              <a:t>Higher</a:t>
            </a:r>
            <a:r>
              <a:rPr lang="en-US" dirty="0" smtClean="0"/>
              <a:t> </a:t>
            </a:r>
            <a:r>
              <a:rPr lang="en-US" dirty="0" err="1" smtClean="0"/>
              <a:t>V</a:t>
            </a:r>
            <a:r>
              <a:rPr lang="en-US" baseline="-25000" dirty="0" err="1" smtClean="0"/>
              <a:t>m</a:t>
            </a:r>
            <a:r>
              <a:rPr lang="en-US" dirty="0" smtClean="0"/>
              <a:t> </a:t>
            </a:r>
            <a:r>
              <a:rPr lang="en-US" baseline="0" dirty="0" smtClean="0"/>
              <a:t>triggers voltage-gated K</a:t>
            </a:r>
            <a:r>
              <a:rPr lang="en-US" baseline="30000" dirty="0" smtClean="0"/>
              <a:t>+</a:t>
            </a:r>
            <a:r>
              <a:rPr lang="en-US" baseline="0" dirty="0" smtClean="0"/>
              <a:t> channels to open. K</a:t>
            </a:r>
            <a:r>
              <a:rPr lang="en-US" baseline="30000" dirty="0" smtClean="0"/>
              <a:t>+ </a:t>
            </a:r>
            <a:r>
              <a:rPr lang="en-US" baseline="0" dirty="0" smtClean="0"/>
              <a:t>begins to flow</a:t>
            </a:r>
            <a:r>
              <a:rPr lang="en-US" dirty="0" smtClean="0"/>
              <a:t> out</a:t>
            </a:r>
            <a:r>
              <a:rPr lang="en-US" baseline="0" dirty="0" smtClean="0"/>
              <a:t>.</a:t>
            </a:r>
          </a:p>
          <a:p>
            <a:pPr marL="171450" indent="-171450"/>
            <a:r>
              <a:rPr lang="en-US" baseline="0" dirty="0" smtClean="0"/>
              <a:t>Around the same time, the neurotransmitter concentration decreases causing Na+ channels to close. </a:t>
            </a:r>
            <a:r>
              <a:rPr lang="en-US" baseline="0" dirty="0" err="1" smtClean="0"/>
              <a:t>V</a:t>
            </a:r>
            <a:r>
              <a:rPr lang="en-US" baseline="-25000" dirty="0" err="1" smtClean="0"/>
              <a:t>m</a:t>
            </a:r>
            <a:r>
              <a:rPr lang="en-US" baseline="0" dirty="0" smtClean="0"/>
              <a:t> falls.</a:t>
            </a:r>
          </a:p>
          <a:p>
            <a:pPr marL="171450" indent="-171450"/>
            <a:r>
              <a:rPr lang="en-US" dirty="0" smtClean="0"/>
              <a:t>K+ channels eventually close, and the original ion concentrations are restored by pumps.</a:t>
            </a:r>
            <a:endParaRPr lang="en-US" baseline="0" dirty="0" smtClean="0"/>
          </a:p>
          <a:p>
            <a:endParaRPr lang="en-US" dirty="0"/>
          </a:p>
        </p:txBody>
      </p:sp>
    </p:spTree>
    <p:extLst>
      <p:ext uri="{BB962C8B-B14F-4D97-AF65-F5344CB8AC3E}">
        <p14:creationId xmlns:p14="http://schemas.microsoft.com/office/powerpoint/2010/main" val="2166579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imbio_trace_channels_open_and_clos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9504" y="112059"/>
            <a:ext cx="5596965" cy="6716358"/>
          </a:xfrm>
          <a:prstGeom prst="rect">
            <a:avLst/>
          </a:prstGeom>
        </p:spPr>
      </p:pic>
      <p:sp>
        <p:nvSpPr>
          <p:cNvPr id="6" name="TextBox 5"/>
          <p:cNvSpPr txBox="1"/>
          <p:nvPr/>
        </p:nvSpPr>
        <p:spPr>
          <a:xfrm>
            <a:off x="7859059" y="6299197"/>
            <a:ext cx="1284941" cy="461665"/>
          </a:xfrm>
          <a:prstGeom prst="rect">
            <a:avLst/>
          </a:prstGeom>
          <a:noFill/>
        </p:spPr>
        <p:txBody>
          <a:bodyPr wrap="square" rtlCol="0">
            <a:spAutoFit/>
          </a:bodyPr>
          <a:lstStyle/>
          <a:p>
            <a:r>
              <a:rPr lang="en-US" sz="2400" dirty="0" err="1" smtClean="0">
                <a:latin typeface="Myriad Pro"/>
                <a:cs typeface="Myriad Pro"/>
              </a:rPr>
              <a:t>SimBio</a:t>
            </a:r>
            <a:endParaRPr lang="en-US" sz="2400" dirty="0">
              <a:latin typeface="Myriad Pro"/>
              <a:cs typeface="Myriad Pro"/>
            </a:endParaRPr>
          </a:p>
        </p:txBody>
      </p:sp>
    </p:spTree>
    <p:extLst>
      <p:ext uri="{BB962C8B-B14F-4D97-AF65-F5344CB8AC3E}">
        <p14:creationId xmlns:p14="http://schemas.microsoft.com/office/powerpoint/2010/main" val="690984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3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yriad Pro"/>
                <a:cs typeface="Myriad Pro"/>
              </a:rPr>
              <a:t>Inhibitory signals lower </a:t>
            </a:r>
            <a:r>
              <a:rPr lang="en-US" dirty="0" err="1" smtClean="0">
                <a:latin typeface="Myriad Pro"/>
                <a:cs typeface="Myriad Pro"/>
              </a:rPr>
              <a:t>V</a:t>
            </a:r>
            <a:r>
              <a:rPr lang="en-US" baseline="-25000" dirty="0" err="1" smtClean="0">
                <a:latin typeface="Myriad Pro"/>
                <a:cs typeface="Myriad Pro"/>
              </a:rPr>
              <a:t>m</a:t>
            </a:r>
            <a:r>
              <a:rPr lang="en-US" dirty="0" smtClean="0">
                <a:latin typeface="Myriad Pro"/>
                <a:cs typeface="Myriad Pro"/>
              </a:rPr>
              <a:t> instead</a:t>
            </a:r>
            <a:endParaRPr lang="en-US" dirty="0">
              <a:latin typeface="Myriad Pro"/>
              <a:cs typeface="Myriad Pro"/>
            </a:endParaRPr>
          </a:p>
        </p:txBody>
      </p:sp>
      <p:cxnSp>
        <p:nvCxnSpPr>
          <p:cNvPr id="4" name="Straight Connector 3"/>
          <p:cNvCxnSpPr/>
          <p:nvPr/>
        </p:nvCxnSpPr>
        <p:spPr>
          <a:xfrm>
            <a:off x="3974353"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365811"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974353"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365811"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960282" y="41924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994211" y="344692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736164" y="232783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770093" y="196924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021976" y="368299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770093" y="51068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134035" y="5094940"/>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021976" y="159571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77859" y="210371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49035" y="430455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35176" y="5574570"/>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19" name="TextBox 18"/>
          <p:cNvSpPr txBox="1"/>
          <p:nvPr/>
        </p:nvSpPr>
        <p:spPr>
          <a:xfrm>
            <a:off x="481105" y="5576082"/>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20" name="TextBox 19"/>
          <p:cNvSpPr txBox="1"/>
          <p:nvPr/>
        </p:nvSpPr>
        <p:spPr>
          <a:xfrm>
            <a:off x="6405279" y="1413904"/>
            <a:ext cx="2738721" cy="923330"/>
          </a:xfrm>
          <a:prstGeom prst="rect">
            <a:avLst/>
          </a:prstGeom>
          <a:noFill/>
        </p:spPr>
        <p:txBody>
          <a:bodyPr wrap="square" rtlCol="0">
            <a:spAutoFit/>
          </a:bodyPr>
          <a:lstStyle/>
          <a:p>
            <a:r>
              <a:rPr lang="en-US" dirty="0" smtClean="0">
                <a:solidFill>
                  <a:srgbClr val="FF0000"/>
                </a:solidFill>
                <a:latin typeface="Myriad Pro"/>
                <a:cs typeface="Myriad Pro"/>
              </a:rPr>
              <a:t>Na</a:t>
            </a:r>
            <a:r>
              <a:rPr lang="en-US" baseline="30000" dirty="0" smtClean="0">
                <a:solidFill>
                  <a:srgbClr val="FF0000"/>
                </a:solidFill>
                <a:latin typeface="Myriad Pro"/>
                <a:cs typeface="Myriad Pro"/>
              </a:rPr>
              <a:t>+</a:t>
            </a:r>
            <a:r>
              <a:rPr lang="en-US" dirty="0" smtClean="0">
                <a:solidFill>
                  <a:srgbClr val="FF0000"/>
                </a:solidFill>
                <a:latin typeface="Myriad Pro"/>
                <a:cs typeface="Myriad Pro"/>
              </a:rPr>
              <a:t> ions</a:t>
            </a:r>
          </a:p>
          <a:p>
            <a:r>
              <a:rPr lang="en-US" dirty="0" smtClean="0">
                <a:solidFill>
                  <a:srgbClr val="3366FF"/>
                </a:solidFill>
                <a:latin typeface="Myriad Pro"/>
                <a:cs typeface="Myriad Pro"/>
              </a:rPr>
              <a:t>Negatively-charged things</a:t>
            </a:r>
          </a:p>
          <a:p>
            <a:r>
              <a:rPr lang="en-US" dirty="0" smtClean="0">
                <a:solidFill>
                  <a:srgbClr val="FFFF00"/>
                </a:solidFill>
                <a:effectLst>
                  <a:outerShdw blurRad="50800" dist="38100" dir="2700000" algn="tl" rotWithShape="0">
                    <a:prstClr val="black">
                      <a:alpha val="40000"/>
                    </a:prstClr>
                  </a:outerShdw>
                </a:effectLst>
                <a:latin typeface="Myriad Pro"/>
                <a:cs typeface="Myriad Pro"/>
              </a:rPr>
              <a:t>K</a:t>
            </a:r>
            <a:r>
              <a:rPr lang="en-US" baseline="30000" dirty="0" smtClean="0">
                <a:solidFill>
                  <a:srgbClr val="FFFF00"/>
                </a:solidFill>
                <a:effectLst>
                  <a:outerShdw blurRad="50800" dist="38100" dir="2700000" algn="tl" rotWithShape="0">
                    <a:prstClr val="black">
                      <a:alpha val="40000"/>
                    </a:prstClr>
                  </a:outerShdw>
                </a:effectLst>
                <a:latin typeface="Myriad Pro"/>
                <a:cs typeface="Myriad Pro"/>
              </a:rPr>
              <a:t>+</a:t>
            </a:r>
            <a:r>
              <a:rPr lang="en-US" dirty="0" smtClean="0">
                <a:solidFill>
                  <a:srgbClr val="FFFF00"/>
                </a:solidFill>
                <a:effectLst>
                  <a:outerShdw blurRad="50800" dist="38100" dir="2700000" algn="tl" rotWithShape="0">
                    <a:prstClr val="black">
                      <a:alpha val="40000"/>
                    </a:prstClr>
                  </a:outerShdw>
                </a:effectLst>
                <a:latin typeface="Myriad Pro"/>
                <a:cs typeface="Myriad Pro"/>
              </a:rPr>
              <a:t> ions</a:t>
            </a:r>
            <a:endParaRPr lang="en-US" dirty="0">
              <a:solidFill>
                <a:srgbClr val="FFFF00"/>
              </a:solidFill>
              <a:effectLst>
                <a:outerShdw blurRad="50800" dist="38100" dir="2700000" algn="tl" rotWithShape="0">
                  <a:prstClr val="black">
                    <a:alpha val="40000"/>
                  </a:prstClr>
                </a:outerShdw>
              </a:effectLst>
              <a:latin typeface="Myriad Pro"/>
              <a:cs typeface="Myriad Pro"/>
            </a:endParaRPr>
          </a:p>
        </p:txBody>
      </p:sp>
      <p:cxnSp>
        <p:nvCxnSpPr>
          <p:cNvPr id="21" name="Straight Connector 20"/>
          <p:cNvCxnSpPr/>
          <p:nvPr/>
        </p:nvCxnSpPr>
        <p:spPr>
          <a:xfrm>
            <a:off x="3974353"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365811"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6101977" y="48543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7401858" y="50067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715624" y="4080434"/>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432612" y="3968375"/>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366436" y="3381185"/>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7392894" y="255195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08494" y="210371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5653741" y="302708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960282" y="3222809"/>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loud 31"/>
          <p:cNvSpPr/>
          <p:nvPr/>
        </p:nvSpPr>
        <p:spPr>
          <a:xfrm>
            <a:off x="7037295" y="2971799"/>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3780117" y="2876176"/>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80116" y="3186951"/>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780118" y="4259727"/>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7" name="Rectangle 36"/>
          <p:cNvSpPr/>
          <p:nvPr/>
        </p:nvSpPr>
        <p:spPr>
          <a:xfrm>
            <a:off x="3780117" y="4893233"/>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8" name="Diamond 37"/>
          <p:cNvSpPr/>
          <p:nvPr/>
        </p:nvSpPr>
        <p:spPr>
          <a:xfrm>
            <a:off x="3584389" y="4019922"/>
            <a:ext cx="389964" cy="389964"/>
          </a:xfrm>
          <a:prstGeom prst="diamond">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iamond 38"/>
          <p:cNvSpPr/>
          <p:nvPr/>
        </p:nvSpPr>
        <p:spPr>
          <a:xfrm>
            <a:off x="3584389" y="4945525"/>
            <a:ext cx="389964" cy="389964"/>
          </a:xfrm>
          <a:prstGeom prst="diamond">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50634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Recap: What is Turing completeness?</a:t>
            </a:r>
            <a:endParaRPr lang="en-US" dirty="0">
              <a:latin typeface="Myriad Pro"/>
              <a:cs typeface="Myriad Pro"/>
            </a:endParaRPr>
          </a:p>
        </p:txBody>
      </p:sp>
      <p:cxnSp>
        <p:nvCxnSpPr>
          <p:cNvPr id="4" name="Straight Connector 3"/>
          <p:cNvCxnSpPr/>
          <p:nvPr/>
        </p:nvCxnSpPr>
        <p:spPr>
          <a:xfrm>
            <a:off x="1360051" y="2624984"/>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360051" y="3661492"/>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374401" y="2624984"/>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780407" y="2624984"/>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6856028" y="2624984"/>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5959258" y="2624984"/>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021073" y="2624984"/>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070176" y="2624984"/>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3143612" y="2624984"/>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246295" y="2624984"/>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793120" y="2625521"/>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780407" y="3661492"/>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977599" y="2624984"/>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64886" y="3660955"/>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286504" y="1827018"/>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p:nvSpPr>
        <p:spPr>
          <a:xfrm rot="10800000">
            <a:off x="4286505" y="2254995"/>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355437" y="1771794"/>
            <a:ext cx="427951" cy="707886"/>
          </a:xfrm>
          <a:prstGeom prst="rect">
            <a:avLst/>
          </a:prstGeom>
          <a:noFill/>
        </p:spPr>
        <p:txBody>
          <a:bodyPr wrap="square" rtlCol="0">
            <a:spAutoFit/>
          </a:bodyPr>
          <a:lstStyle/>
          <a:p>
            <a:pPr algn="ctr"/>
            <a:r>
              <a:rPr lang="en-US" sz="4000" dirty="0" smtClean="0">
                <a:latin typeface="Myriad Pro"/>
                <a:cs typeface="Myriad Pro"/>
              </a:rPr>
              <a:t>S</a:t>
            </a:r>
            <a:endParaRPr lang="en-US" sz="4000" dirty="0">
              <a:latin typeface="Myriad Pro"/>
              <a:cs typeface="Myriad Pro"/>
            </a:endParaRPr>
          </a:p>
        </p:txBody>
      </p:sp>
      <p:grpSp>
        <p:nvGrpSpPr>
          <p:cNvPr id="21" name="Group 20"/>
          <p:cNvGrpSpPr/>
          <p:nvPr/>
        </p:nvGrpSpPr>
        <p:grpSpPr>
          <a:xfrm>
            <a:off x="2322800" y="2821029"/>
            <a:ext cx="4493452" cy="639173"/>
            <a:chOff x="2300182" y="5779378"/>
            <a:chExt cx="4493452" cy="639173"/>
          </a:xfrm>
        </p:grpSpPr>
        <p:sp>
          <p:nvSpPr>
            <p:cNvPr id="22" name="TextBox 21"/>
            <p:cNvSpPr txBox="1"/>
            <p:nvPr/>
          </p:nvSpPr>
          <p:spPr>
            <a:xfrm>
              <a:off x="5950445" y="5779378"/>
              <a:ext cx="843189" cy="584776"/>
            </a:xfrm>
            <a:prstGeom prst="rect">
              <a:avLst/>
            </a:prstGeom>
            <a:noFill/>
          </p:spPr>
          <p:txBody>
            <a:bodyPr wrap="square" rtlCol="0">
              <a:spAutoFit/>
            </a:bodyPr>
            <a:lstStyle/>
            <a:p>
              <a:pPr algn="ctr"/>
              <a:r>
                <a:rPr lang="en-US" sz="3200" dirty="0">
                  <a:latin typeface="Wingdings" charset="2"/>
                  <a:cs typeface="Wingdings" charset="2"/>
                </a:rPr>
                <a:t>c</a:t>
              </a:r>
            </a:p>
          </p:txBody>
        </p:sp>
        <p:sp>
          <p:nvSpPr>
            <p:cNvPr id="23" name="TextBox 22"/>
            <p:cNvSpPr txBox="1"/>
            <p:nvPr/>
          </p:nvSpPr>
          <p:spPr>
            <a:xfrm>
              <a:off x="4105289" y="5803177"/>
              <a:ext cx="843189" cy="584776"/>
            </a:xfrm>
            <a:prstGeom prst="rect">
              <a:avLst/>
            </a:prstGeom>
            <a:noFill/>
          </p:spPr>
          <p:txBody>
            <a:bodyPr wrap="square" rtlCol="0">
              <a:spAutoFit/>
            </a:bodyPr>
            <a:lstStyle/>
            <a:p>
              <a:pPr algn="ctr"/>
              <a:r>
                <a:rPr lang="en-US" sz="3200" dirty="0" smtClean="0">
                  <a:latin typeface="Wingdings" charset="2"/>
                  <a:cs typeface="Wingdings" charset="2"/>
                </a:rPr>
                <a:t>P</a:t>
              </a:r>
              <a:endParaRPr lang="en-US" sz="3200" dirty="0">
                <a:latin typeface="Wingdings" charset="2"/>
                <a:cs typeface="Wingdings" charset="2"/>
              </a:endParaRPr>
            </a:p>
          </p:txBody>
        </p:sp>
        <p:sp>
          <p:nvSpPr>
            <p:cNvPr id="24" name="TextBox 23"/>
            <p:cNvSpPr txBox="1"/>
            <p:nvPr/>
          </p:nvSpPr>
          <p:spPr>
            <a:xfrm>
              <a:off x="3180162" y="5833775"/>
              <a:ext cx="843189" cy="584776"/>
            </a:xfrm>
            <a:prstGeom prst="rect">
              <a:avLst/>
            </a:prstGeom>
            <a:noFill/>
          </p:spPr>
          <p:txBody>
            <a:bodyPr wrap="square" rtlCol="0">
              <a:spAutoFit/>
            </a:bodyPr>
            <a:lstStyle/>
            <a:p>
              <a:pPr algn="ctr"/>
              <a:r>
                <a:rPr lang="en-US" sz="3200" dirty="0">
                  <a:latin typeface="Wingdings" charset="2"/>
                  <a:cs typeface="Wingdings" charset="2"/>
                </a:rPr>
                <a:t>Q</a:t>
              </a:r>
            </a:p>
          </p:txBody>
        </p:sp>
        <p:sp>
          <p:nvSpPr>
            <p:cNvPr id="25" name="TextBox 24"/>
            <p:cNvSpPr txBox="1"/>
            <p:nvPr/>
          </p:nvSpPr>
          <p:spPr>
            <a:xfrm>
              <a:off x="2300182" y="5833775"/>
              <a:ext cx="843189" cy="584776"/>
            </a:xfrm>
            <a:prstGeom prst="rect">
              <a:avLst/>
            </a:prstGeom>
            <a:noFill/>
          </p:spPr>
          <p:txBody>
            <a:bodyPr wrap="square" rtlCol="0">
              <a:spAutoFit/>
            </a:bodyPr>
            <a:lstStyle/>
            <a:p>
              <a:pPr algn="ctr"/>
              <a:r>
                <a:rPr lang="en-US" sz="3200" dirty="0" smtClean="0">
                  <a:latin typeface="Wingdings" charset="2"/>
                  <a:cs typeface="Wingdings" charset="2"/>
                </a:rPr>
                <a:t>M</a:t>
              </a:r>
              <a:endParaRPr lang="en-US" sz="3200" dirty="0">
                <a:latin typeface="Wingdings" charset="2"/>
                <a:cs typeface="Wingdings" charset="2"/>
              </a:endParaRPr>
            </a:p>
          </p:txBody>
        </p:sp>
      </p:grpSp>
      <p:sp>
        <p:nvSpPr>
          <p:cNvPr id="26" name="Content Placeholder 10"/>
          <p:cNvSpPr>
            <a:spLocks noGrp="1"/>
          </p:cNvSpPr>
          <p:nvPr>
            <p:ph idx="1"/>
          </p:nvPr>
        </p:nvSpPr>
        <p:spPr>
          <a:xfrm>
            <a:off x="457200" y="4213412"/>
            <a:ext cx="8229600" cy="2450633"/>
          </a:xfrm>
        </p:spPr>
        <p:txBody>
          <a:bodyPr>
            <a:normAutofit/>
          </a:bodyPr>
          <a:lstStyle/>
          <a:p>
            <a:pPr marL="0" indent="0" algn="just">
              <a:buNone/>
            </a:pPr>
            <a:r>
              <a:rPr lang="en-US" dirty="0" smtClean="0">
                <a:latin typeface="Myriad Pro"/>
                <a:cs typeface="Myriad Pro"/>
              </a:rPr>
              <a:t>The ability to compute any function a Turing machine could compute, that is, anything that could be calculated by mechanical means*.</a:t>
            </a:r>
          </a:p>
          <a:p>
            <a:pPr marL="0" indent="0" algn="r">
              <a:buNone/>
            </a:pPr>
            <a:endParaRPr lang="en-US" sz="1800" dirty="0" smtClean="0">
              <a:latin typeface="Myriad Pro"/>
              <a:cs typeface="Myriad Pro"/>
            </a:endParaRPr>
          </a:p>
          <a:p>
            <a:pPr marL="0" indent="0" algn="r">
              <a:buNone/>
            </a:pPr>
            <a:r>
              <a:rPr lang="en-US" sz="1800" dirty="0" smtClean="0">
                <a:latin typeface="Myriad Pro"/>
                <a:cs typeface="Myriad Pro"/>
              </a:rPr>
              <a:t>*as far as we know, see Church-Turing thesis.</a:t>
            </a:r>
            <a:endParaRPr lang="en-US" sz="1800" dirty="0">
              <a:latin typeface="Myriad Pro"/>
              <a:cs typeface="Myriad Pro"/>
            </a:endParaRPr>
          </a:p>
        </p:txBody>
      </p:sp>
    </p:spTree>
    <p:extLst>
      <p:ext uri="{BB962C8B-B14F-4D97-AF65-F5344CB8AC3E}">
        <p14:creationId xmlns:p14="http://schemas.microsoft.com/office/powerpoint/2010/main" val="18776767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yriad Pro"/>
                <a:cs typeface="Myriad Pro"/>
              </a:rPr>
              <a:t>Inhibitory signals lower </a:t>
            </a:r>
            <a:r>
              <a:rPr lang="en-US" dirty="0" err="1" smtClean="0">
                <a:latin typeface="Myriad Pro"/>
                <a:cs typeface="Myriad Pro"/>
              </a:rPr>
              <a:t>V</a:t>
            </a:r>
            <a:r>
              <a:rPr lang="en-US" baseline="-25000" dirty="0" err="1" smtClean="0">
                <a:latin typeface="Myriad Pro"/>
                <a:cs typeface="Myriad Pro"/>
              </a:rPr>
              <a:t>m</a:t>
            </a:r>
            <a:r>
              <a:rPr lang="en-US" dirty="0" smtClean="0">
                <a:latin typeface="Myriad Pro"/>
                <a:cs typeface="Myriad Pro"/>
              </a:rPr>
              <a:t> instead</a:t>
            </a:r>
            <a:endParaRPr lang="en-US" dirty="0">
              <a:latin typeface="Myriad Pro"/>
              <a:cs typeface="Myriad Pro"/>
            </a:endParaRPr>
          </a:p>
        </p:txBody>
      </p:sp>
      <p:cxnSp>
        <p:nvCxnSpPr>
          <p:cNvPr id="4" name="Straight Connector 3"/>
          <p:cNvCxnSpPr/>
          <p:nvPr/>
        </p:nvCxnSpPr>
        <p:spPr>
          <a:xfrm>
            <a:off x="3974353"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4365811" y="3412564"/>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3974353"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365811" y="138056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1960282" y="41924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994211" y="344692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736164" y="232783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770093" y="196924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1021976" y="368299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770093" y="510689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134035" y="5094940"/>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1021976" y="159571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877859" y="210371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849035" y="430455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035176" y="5574570"/>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19" name="TextBox 18"/>
          <p:cNvSpPr txBox="1"/>
          <p:nvPr/>
        </p:nvSpPr>
        <p:spPr>
          <a:xfrm>
            <a:off x="481105" y="5576082"/>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20" name="TextBox 19"/>
          <p:cNvSpPr txBox="1"/>
          <p:nvPr/>
        </p:nvSpPr>
        <p:spPr>
          <a:xfrm>
            <a:off x="6405279" y="1413904"/>
            <a:ext cx="2738721" cy="923330"/>
          </a:xfrm>
          <a:prstGeom prst="rect">
            <a:avLst/>
          </a:prstGeom>
          <a:noFill/>
        </p:spPr>
        <p:txBody>
          <a:bodyPr wrap="square" rtlCol="0">
            <a:spAutoFit/>
          </a:bodyPr>
          <a:lstStyle/>
          <a:p>
            <a:r>
              <a:rPr lang="en-US" dirty="0" smtClean="0">
                <a:solidFill>
                  <a:srgbClr val="FF0000"/>
                </a:solidFill>
                <a:latin typeface="Myriad Pro"/>
                <a:cs typeface="Myriad Pro"/>
              </a:rPr>
              <a:t>Na</a:t>
            </a:r>
            <a:r>
              <a:rPr lang="en-US" baseline="30000" dirty="0" smtClean="0">
                <a:solidFill>
                  <a:srgbClr val="FF0000"/>
                </a:solidFill>
                <a:latin typeface="Myriad Pro"/>
                <a:cs typeface="Myriad Pro"/>
              </a:rPr>
              <a:t>+</a:t>
            </a:r>
            <a:r>
              <a:rPr lang="en-US" dirty="0" smtClean="0">
                <a:solidFill>
                  <a:srgbClr val="FF0000"/>
                </a:solidFill>
                <a:latin typeface="Myriad Pro"/>
                <a:cs typeface="Myriad Pro"/>
              </a:rPr>
              <a:t> ions</a:t>
            </a:r>
          </a:p>
          <a:p>
            <a:r>
              <a:rPr lang="en-US" dirty="0" smtClean="0">
                <a:solidFill>
                  <a:srgbClr val="3366FF"/>
                </a:solidFill>
                <a:latin typeface="Myriad Pro"/>
                <a:cs typeface="Myriad Pro"/>
              </a:rPr>
              <a:t>Negatively-charged things</a:t>
            </a:r>
          </a:p>
          <a:p>
            <a:r>
              <a:rPr lang="en-US" dirty="0" smtClean="0">
                <a:solidFill>
                  <a:srgbClr val="FFFF00"/>
                </a:solidFill>
                <a:effectLst>
                  <a:outerShdw blurRad="50800" dist="38100" dir="2700000" algn="tl" rotWithShape="0">
                    <a:prstClr val="black">
                      <a:alpha val="40000"/>
                    </a:prstClr>
                  </a:outerShdw>
                </a:effectLst>
                <a:latin typeface="Myriad Pro"/>
                <a:cs typeface="Myriad Pro"/>
              </a:rPr>
              <a:t>K</a:t>
            </a:r>
            <a:r>
              <a:rPr lang="en-US" baseline="30000" dirty="0" smtClean="0">
                <a:solidFill>
                  <a:srgbClr val="FFFF00"/>
                </a:solidFill>
                <a:effectLst>
                  <a:outerShdw blurRad="50800" dist="38100" dir="2700000" algn="tl" rotWithShape="0">
                    <a:prstClr val="black">
                      <a:alpha val="40000"/>
                    </a:prstClr>
                  </a:outerShdw>
                </a:effectLst>
                <a:latin typeface="Myriad Pro"/>
                <a:cs typeface="Myriad Pro"/>
              </a:rPr>
              <a:t>+</a:t>
            </a:r>
            <a:r>
              <a:rPr lang="en-US" dirty="0" smtClean="0">
                <a:solidFill>
                  <a:srgbClr val="FFFF00"/>
                </a:solidFill>
                <a:effectLst>
                  <a:outerShdw blurRad="50800" dist="38100" dir="2700000" algn="tl" rotWithShape="0">
                    <a:prstClr val="black">
                      <a:alpha val="40000"/>
                    </a:prstClr>
                  </a:outerShdw>
                </a:effectLst>
                <a:latin typeface="Myriad Pro"/>
                <a:cs typeface="Myriad Pro"/>
              </a:rPr>
              <a:t> ions</a:t>
            </a:r>
            <a:endParaRPr lang="en-US" dirty="0">
              <a:solidFill>
                <a:srgbClr val="FFFF00"/>
              </a:solidFill>
              <a:effectLst>
                <a:outerShdw blurRad="50800" dist="38100" dir="2700000" algn="tl" rotWithShape="0">
                  <a:prstClr val="black">
                    <a:alpha val="40000"/>
                  </a:prstClr>
                </a:outerShdw>
              </a:effectLst>
              <a:latin typeface="Myriad Pro"/>
              <a:cs typeface="Myriad Pro"/>
            </a:endParaRPr>
          </a:p>
        </p:txBody>
      </p:sp>
      <p:cxnSp>
        <p:nvCxnSpPr>
          <p:cNvPr id="21" name="Straight Connector 20"/>
          <p:cNvCxnSpPr/>
          <p:nvPr/>
        </p:nvCxnSpPr>
        <p:spPr>
          <a:xfrm>
            <a:off x="3974353"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365811" y="5074021"/>
            <a:ext cx="0" cy="111610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6101977" y="48543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7401858" y="500678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7715624" y="4080434"/>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1960282" y="4855878"/>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6366436" y="3381185"/>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7392894" y="2551952"/>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5208494" y="2103716"/>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1021976" y="2439893"/>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1960282" y="3222809"/>
            <a:ext cx="224118" cy="224118"/>
          </a:xfrm>
          <a:prstGeom prst="ellipse">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Cloud 31"/>
          <p:cNvSpPr/>
          <p:nvPr/>
        </p:nvSpPr>
        <p:spPr>
          <a:xfrm>
            <a:off x="7037295" y="2971799"/>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746623" y="6306689"/>
            <a:ext cx="4888753" cy="461665"/>
          </a:xfrm>
          <a:prstGeom prst="rect">
            <a:avLst/>
          </a:prstGeom>
          <a:noFill/>
        </p:spPr>
        <p:txBody>
          <a:bodyPr wrap="square" rtlCol="0">
            <a:spAutoFit/>
          </a:bodyPr>
          <a:lstStyle/>
          <a:p>
            <a:pPr algn="ctr"/>
            <a:r>
              <a:rPr lang="en-US" sz="2400" dirty="0" err="1" smtClean="0">
                <a:latin typeface="Myriad Pro"/>
                <a:cs typeface="Myriad Pro"/>
              </a:rPr>
              <a:t>V</a:t>
            </a:r>
            <a:r>
              <a:rPr lang="en-US" sz="2400" baseline="-25000" dirty="0" err="1" smtClean="0">
                <a:latin typeface="Myriad Pro"/>
                <a:cs typeface="Myriad Pro"/>
              </a:rPr>
              <a:t>m</a:t>
            </a:r>
            <a:r>
              <a:rPr lang="en-US" sz="2400" dirty="0" smtClean="0">
                <a:latin typeface="Myriad Pro"/>
                <a:cs typeface="Myriad Pro"/>
              </a:rPr>
              <a:t> = V</a:t>
            </a:r>
            <a:r>
              <a:rPr lang="en-US" sz="2400" baseline="-25000" dirty="0" smtClean="0">
                <a:latin typeface="Myriad Pro"/>
                <a:cs typeface="Myriad Pro"/>
              </a:rPr>
              <a:t>in</a:t>
            </a:r>
            <a:r>
              <a:rPr lang="en-US" sz="2400" dirty="0" smtClean="0">
                <a:latin typeface="Myriad Pro"/>
                <a:cs typeface="Myriad Pro"/>
              </a:rPr>
              <a:t> – </a:t>
            </a:r>
            <a:r>
              <a:rPr lang="en-US" sz="2400" dirty="0" err="1" smtClean="0">
                <a:latin typeface="Myriad Pro"/>
                <a:cs typeface="Myriad Pro"/>
              </a:rPr>
              <a:t>V</a:t>
            </a:r>
            <a:r>
              <a:rPr lang="en-US" sz="2400" baseline="-25000" dirty="0" err="1" smtClean="0">
                <a:latin typeface="Myriad Pro"/>
                <a:cs typeface="Myriad Pro"/>
              </a:rPr>
              <a:t>out</a:t>
            </a:r>
            <a:r>
              <a:rPr lang="en-US" sz="2400" dirty="0" smtClean="0">
                <a:latin typeface="Myriad Pro"/>
                <a:cs typeface="Myriad Pro"/>
              </a:rPr>
              <a:t> = -80 mV</a:t>
            </a:r>
            <a:endParaRPr lang="en-US" sz="2400" dirty="0">
              <a:latin typeface="Myriad Pro"/>
              <a:cs typeface="Myriad Pro"/>
            </a:endParaRPr>
          </a:p>
        </p:txBody>
      </p:sp>
      <p:sp>
        <p:nvSpPr>
          <p:cNvPr id="34" name="Rectangle 33"/>
          <p:cNvSpPr/>
          <p:nvPr/>
        </p:nvSpPr>
        <p:spPr>
          <a:xfrm>
            <a:off x="3780117" y="2876176"/>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780116" y="3186951"/>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780118" y="4259727"/>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7" name="Rectangle 36"/>
          <p:cNvSpPr/>
          <p:nvPr/>
        </p:nvSpPr>
        <p:spPr>
          <a:xfrm>
            <a:off x="3780117" y="4893233"/>
            <a:ext cx="776941" cy="301812"/>
          </a:xfrm>
          <a:prstGeom prst="rect">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38" name="Diamond 37"/>
          <p:cNvSpPr/>
          <p:nvPr/>
        </p:nvSpPr>
        <p:spPr>
          <a:xfrm>
            <a:off x="3584389" y="4019922"/>
            <a:ext cx="389964" cy="389964"/>
          </a:xfrm>
          <a:prstGeom prst="diamond">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iamond 38"/>
          <p:cNvSpPr/>
          <p:nvPr/>
        </p:nvSpPr>
        <p:spPr>
          <a:xfrm>
            <a:off x="3584389" y="4945525"/>
            <a:ext cx="389964" cy="389964"/>
          </a:xfrm>
          <a:prstGeom prst="diamond">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flipH="1">
            <a:off x="3439458" y="4721407"/>
            <a:ext cx="1311836" cy="0"/>
          </a:xfrm>
          <a:prstGeom prst="straightConnector1">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942819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7772400" cy="3547222"/>
          </a:xfrm>
        </p:spPr>
        <p:txBody>
          <a:bodyPr>
            <a:normAutofit/>
          </a:bodyPr>
          <a:lstStyle/>
          <a:p>
            <a:r>
              <a:rPr lang="en-US" dirty="0" smtClean="0">
                <a:latin typeface="Myriad Pro"/>
                <a:cs typeface="Myriad Pro"/>
              </a:rPr>
              <a:t>Excitatory and inhibitory signals alter </a:t>
            </a:r>
            <a:r>
              <a:rPr lang="en-US" dirty="0" err="1" smtClean="0">
                <a:latin typeface="Myriad Pro"/>
                <a:cs typeface="Myriad Pro"/>
              </a:rPr>
              <a:t>V</a:t>
            </a:r>
            <a:r>
              <a:rPr lang="en-US" baseline="-25000" dirty="0" err="1" smtClean="0">
                <a:latin typeface="Myriad Pro"/>
                <a:cs typeface="Myriad Pro"/>
              </a:rPr>
              <a:t>m</a:t>
            </a:r>
            <a:r>
              <a:rPr lang="en-US" dirty="0" smtClean="0">
                <a:latin typeface="Myriad Pro"/>
                <a:cs typeface="Myriad Pro"/>
              </a:rPr>
              <a:t> in the dendrites.</a:t>
            </a:r>
            <a:br>
              <a:rPr lang="en-US" dirty="0" smtClean="0">
                <a:latin typeface="Myriad Pro"/>
                <a:cs typeface="Myriad Pro"/>
              </a:rPr>
            </a:br>
            <a:r>
              <a:rPr lang="en-US" dirty="0">
                <a:latin typeface="Myriad Pro"/>
                <a:cs typeface="Myriad Pro"/>
              </a:rPr>
              <a:t/>
            </a:r>
            <a:br>
              <a:rPr lang="en-US" dirty="0">
                <a:latin typeface="Myriad Pro"/>
                <a:cs typeface="Myriad Pro"/>
              </a:rPr>
            </a:br>
            <a:r>
              <a:rPr lang="en-US" dirty="0" smtClean="0">
                <a:latin typeface="Myriad Pro"/>
                <a:cs typeface="Myriad Pro"/>
              </a:rPr>
              <a:t>What determines whether the neuron “fires?”</a:t>
            </a:r>
            <a:endParaRPr lang="en-US" dirty="0">
              <a:latin typeface="Myriad Pro"/>
              <a:cs typeface="Myriad Pro"/>
            </a:endParaRPr>
          </a:p>
        </p:txBody>
      </p:sp>
    </p:spTree>
    <p:extLst>
      <p:ext uri="{BB962C8B-B14F-4D97-AF65-F5344CB8AC3E}">
        <p14:creationId xmlns:p14="http://schemas.microsoft.com/office/powerpoint/2010/main" val="188159240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286"/>
            <a:ext cx="8229600" cy="1143000"/>
          </a:xfrm>
        </p:spPr>
        <p:txBody>
          <a:bodyPr>
            <a:normAutofit/>
          </a:bodyPr>
          <a:lstStyle/>
          <a:p>
            <a:r>
              <a:rPr lang="en-US" sz="3200" dirty="0" smtClean="0">
                <a:latin typeface="Myriad Pro"/>
                <a:cs typeface="Myriad Pro"/>
              </a:rPr>
              <a:t>A neuron “fires” when a change in </a:t>
            </a:r>
            <a:r>
              <a:rPr lang="en-US" sz="3200" dirty="0" err="1" smtClean="0">
                <a:latin typeface="Myriad Pro"/>
                <a:cs typeface="Myriad Pro"/>
              </a:rPr>
              <a:t>V</a:t>
            </a:r>
            <a:r>
              <a:rPr lang="en-US" sz="3200" baseline="-25000" dirty="0" err="1" smtClean="0">
                <a:latin typeface="Myriad Pro"/>
                <a:cs typeface="Myriad Pro"/>
              </a:rPr>
              <a:t>m</a:t>
            </a:r>
            <a:r>
              <a:rPr lang="en-US" sz="3200" dirty="0" smtClean="0">
                <a:latin typeface="Myriad Pro"/>
                <a:cs typeface="Myriad Pro"/>
              </a:rPr>
              <a:t> travels down the axon</a:t>
            </a:r>
            <a:endParaRPr lang="en-US" sz="3200" dirty="0">
              <a:latin typeface="Myriad Pro"/>
              <a:cs typeface="Myriad Pro"/>
            </a:endParaRPr>
          </a:p>
        </p:txBody>
      </p:sp>
      <p:pic>
        <p:nvPicPr>
          <p:cNvPr id="4" name="simbio_hammer_hits_finger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8352" y="1372814"/>
            <a:ext cx="5677647" cy="5198810"/>
          </a:xfrm>
          <a:prstGeom prst="rect">
            <a:avLst/>
          </a:prstGeom>
        </p:spPr>
      </p:pic>
      <p:sp>
        <p:nvSpPr>
          <p:cNvPr id="5" name="TextBox 4"/>
          <p:cNvSpPr txBox="1"/>
          <p:nvPr/>
        </p:nvSpPr>
        <p:spPr>
          <a:xfrm>
            <a:off x="7859059" y="6299197"/>
            <a:ext cx="1284941" cy="461665"/>
          </a:xfrm>
          <a:prstGeom prst="rect">
            <a:avLst/>
          </a:prstGeom>
          <a:noFill/>
        </p:spPr>
        <p:txBody>
          <a:bodyPr wrap="square" rtlCol="0">
            <a:spAutoFit/>
          </a:bodyPr>
          <a:lstStyle/>
          <a:p>
            <a:r>
              <a:rPr lang="en-US" sz="2400" dirty="0" err="1" smtClean="0">
                <a:latin typeface="Myriad Pro"/>
                <a:cs typeface="Myriad Pro"/>
              </a:rPr>
              <a:t>SimBio</a:t>
            </a:r>
            <a:endParaRPr lang="en-US" sz="2400" dirty="0">
              <a:latin typeface="Myriad Pro"/>
              <a:cs typeface="Myriad Pro"/>
            </a:endParaRPr>
          </a:p>
        </p:txBody>
      </p:sp>
    </p:spTree>
    <p:extLst>
      <p:ext uri="{BB962C8B-B14F-4D97-AF65-F5344CB8AC3E}">
        <p14:creationId xmlns:p14="http://schemas.microsoft.com/office/powerpoint/2010/main" val="211497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78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rot="16200000">
            <a:off x="3280289" y="419892"/>
            <a:ext cx="2802591" cy="6965860"/>
          </a:xfrm>
          <a:prstGeom prst="rect">
            <a:avLst/>
          </a:prstGeom>
        </p:spPr>
      </p:pic>
      <p:sp>
        <p:nvSpPr>
          <p:cNvPr id="9" name="Title 8"/>
          <p:cNvSpPr>
            <a:spLocks noGrp="1"/>
          </p:cNvSpPr>
          <p:nvPr>
            <p:ph type="title"/>
          </p:nvPr>
        </p:nvSpPr>
        <p:spPr/>
        <p:txBody>
          <a:bodyPr>
            <a:normAutofit fontScale="90000"/>
          </a:bodyPr>
          <a:lstStyle/>
          <a:p>
            <a:r>
              <a:rPr lang="en-US" dirty="0" smtClean="0"/>
              <a:t>Inhibitory and excitatory signals cause </a:t>
            </a:r>
            <a:r>
              <a:rPr lang="en-US" dirty="0" err="1" smtClean="0"/>
              <a:t>V</a:t>
            </a:r>
            <a:r>
              <a:rPr lang="en-US" baseline="-25000" dirty="0" err="1" smtClean="0"/>
              <a:t>m</a:t>
            </a:r>
            <a:r>
              <a:rPr lang="en-US" dirty="0" smtClean="0"/>
              <a:t> changes in dendrites</a:t>
            </a:r>
            <a:endParaRPr lang="en-US" dirty="0"/>
          </a:p>
        </p:txBody>
      </p:sp>
      <p:cxnSp>
        <p:nvCxnSpPr>
          <p:cNvPr id="14" name="Straight Arrow Connector 13"/>
          <p:cNvCxnSpPr/>
          <p:nvPr/>
        </p:nvCxnSpPr>
        <p:spPr>
          <a:xfrm flipH="1">
            <a:off x="3690471" y="2587998"/>
            <a:ext cx="313764" cy="17294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H="1" flipV="1">
            <a:off x="3847353" y="4684779"/>
            <a:ext cx="313764" cy="6090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004235" y="2086027"/>
            <a:ext cx="2345765" cy="830997"/>
          </a:xfrm>
          <a:prstGeom prst="rect">
            <a:avLst/>
          </a:prstGeom>
          <a:noFill/>
        </p:spPr>
        <p:txBody>
          <a:bodyPr wrap="square" rtlCol="0">
            <a:spAutoFit/>
          </a:bodyPr>
          <a:lstStyle/>
          <a:p>
            <a:r>
              <a:rPr lang="en-US" sz="2400" dirty="0" smtClean="0">
                <a:latin typeface="Myriad Pro"/>
                <a:cs typeface="Myriad Pro"/>
              </a:rPr>
              <a:t>Excitatory signal:</a:t>
            </a:r>
          </a:p>
          <a:p>
            <a:r>
              <a:rPr lang="en-US" sz="2400" dirty="0" err="1" smtClean="0">
                <a:latin typeface="Symbol" charset="2"/>
                <a:cs typeface="Symbol" charset="2"/>
              </a:rPr>
              <a:t>D</a:t>
            </a:r>
            <a:r>
              <a:rPr lang="en-US" sz="2400" dirty="0" err="1" smtClean="0">
                <a:latin typeface="Myriad Pro"/>
                <a:cs typeface="Myriad Pro"/>
              </a:rPr>
              <a:t>V</a:t>
            </a:r>
            <a:r>
              <a:rPr lang="en-US" sz="2400" baseline="-25000" dirty="0" err="1" smtClean="0">
                <a:latin typeface="Myriad Pro"/>
                <a:cs typeface="Myriad Pro"/>
              </a:rPr>
              <a:t>m</a:t>
            </a:r>
            <a:r>
              <a:rPr lang="en-US" sz="2400" dirty="0" smtClean="0">
                <a:latin typeface="Myriad Pro"/>
                <a:cs typeface="Myriad Pro"/>
              </a:rPr>
              <a:t> = +20</a:t>
            </a:r>
            <a:endParaRPr lang="en-US" sz="2400" dirty="0">
              <a:latin typeface="Myriad Pro"/>
              <a:cs typeface="Myriad Pro"/>
            </a:endParaRPr>
          </a:p>
        </p:txBody>
      </p:sp>
      <p:sp>
        <p:nvSpPr>
          <p:cNvPr id="20" name="TextBox 19"/>
          <p:cNvSpPr txBox="1"/>
          <p:nvPr/>
        </p:nvSpPr>
        <p:spPr>
          <a:xfrm>
            <a:off x="4161117" y="4951238"/>
            <a:ext cx="2345765" cy="830997"/>
          </a:xfrm>
          <a:prstGeom prst="rect">
            <a:avLst/>
          </a:prstGeom>
          <a:noFill/>
          <a:ln>
            <a:noFill/>
          </a:ln>
        </p:spPr>
        <p:txBody>
          <a:bodyPr wrap="square" rtlCol="0">
            <a:spAutoFit/>
          </a:bodyPr>
          <a:lstStyle/>
          <a:p>
            <a:r>
              <a:rPr lang="en-US" sz="2400" dirty="0" smtClean="0">
                <a:solidFill>
                  <a:srgbClr val="FF0000"/>
                </a:solidFill>
                <a:latin typeface="Myriad Pro"/>
                <a:cs typeface="Myriad Pro"/>
              </a:rPr>
              <a:t>Inhibitory signal:</a:t>
            </a:r>
          </a:p>
          <a:p>
            <a:r>
              <a:rPr lang="en-US" sz="2400" dirty="0" err="1" smtClean="0">
                <a:solidFill>
                  <a:srgbClr val="FF0000"/>
                </a:solidFill>
                <a:latin typeface="Symbol" charset="2"/>
                <a:cs typeface="Symbol" charset="2"/>
              </a:rPr>
              <a:t>D</a:t>
            </a:r>
            <a:r>
              <a:rPr lang="en-US" sz="2400" dirty="0" err="1" smtClean="0">
                <a:solidFill>
                  <a:srgbClr val="FF0000"/>
                </a:solidFill>
                <a:latin typeface="Myriad Pro"/>
                <a:cs typeface="Myriad Pro"/>
              </a:rPr>
              <a:t>V</a:t>
            </a:r>
            <a:r>
              <a:rPr lang="en-US" sz="2400" baseline="-25000" dirty="0" err="1" smtClean="0">
                <a:solidFill>
                  <a:srgbClr val="FF0000"/>
                </a:solidFill>
                <a:latin typeface="Myriad Pro"/>
                <a:cs typeface="Myriad Pro"/>
              </a:rPr>
              <a:t>m</a:t>
            </a:r>
            <a:r>
              <a:rPr lang="en-US" sz="2400" dirty="0" smtClean="0">
                <a:solidFill>
                  <a:srgbClr val="FF0000"/>
                </a:solidFill>
                <a:latin typeface="Myriad Pro"/>
                <a:cs typeface="Myriad Pro"/>
              </a:rPr>
              <a:t> = -10</a:t>
            </a:r>
            <a:endParaRPr lang="en-US" sz="2400" dirty="0">
              <a:solidFill>
                <a:srgbClr val="FF0000"/>
              </a:solidFill>
              <a:latin typeface="Myriad Pro"/>
              <a:cs typeface="Myriad Pro"/>
            </a:endParaRPr>
          </a:p>
        </p:txBody>
      </p:sp>
      <p:sp>
        <p:nvSpPr>
          <p:cNvPr id="22" name="TextBox 21"/>
          <p:cNvSpPr txBox="1"/>
          <p:nvPr/>
        </p:nvSpPr>
        <p:spPr>
          <a:xfrm>
            <a:off x="4504763" y="5871881"/>
            <a:ext cx="4743824" cy="830997"/>
          </a:xfrm>
          <a:prstGeom prst="rect">
            <a:avLst/>
          </a:prstGeom>
          <a:noFill/>
        </p:spPr>
        <p:txBody>
          <a:bodyPr wrap="square" rtlCol="0">
            <a:spAutoFit/>
          </a:bodyPr>
          <a:lstStyle/>
          <a:p>
            <a:r>
              <a:rPr lang="en-US" sz="2400" dirty="0" smtClean="0">
                <a:latin typeface="Myriad Pro"/>
                <a:cs typeface="Myriad Pro"/>
              </a:rPr>
              <a:t>Each synapse may have a different strength (which can be regulated)</a:t>
            </a:r>
            <a:endParaRPr lang="en-US" sz="2400" dirty="0">
              <a:latin typeface="Myriad Pro"/>
              <a:cs typeface="Myriad Pro"/>
            </a:endParaRPr>
          </a:p>
        </p:txBody>
      </p:sp>
    </p:spTree>
    <p:extLst>
      <p:ext uri="{BB962C8B-B14F-4D97-AF65-F5344CB8AC3E}">
        <p14:creationId xmlns:p14="http://schemas.microsoft.com/office/powerpoint/2010/main" val="21649818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rot="16200000">
            <a:off x="3280289" y="419892"/>
            <a:ext cx="2802591" cy="6965860"/>
          </a:xfrm>
          <a:prstGeom prst="rect">
            <a:avLst/>
          </a:prstGeom>
        </p:spPr>
      </p:pic>
      <p:sp>
        <p:nvSpPr>
          <p:cNvPr id="9" name="Title 8"/>
          <p:cNvSpPr>
            <a:spLocks noGrp="1"/>
          </p:cNvSpPr>
          <p:nvPr>
            <p:ph type="title"/>
          </p:nvPr>
        </p:nvSpPr>
        <p:spPr/>
        <p:txBody>
          <a:bodyPr>
            <a:normAutofit fontScale="90000"/>
          </a:bodyPr>
          <a:lstStyle/>
          <a:p>
            <a:r>
              <a:rPr lang="en-US" sz="3200" dirty="0" smtClean="0">
                <a:latin typeface="Myriad Pro"/>
                <a:cs typeface="Myriad Pro"/>
              </a:rPr>
              <a:t>Ions diffuse down the dendrites, effectively “summing” membrane voltage changes near the base of the axon</a:t>
            </a:r>
            <a:endParaRPr lang="en-US" sz="3200" dirty="0">
              <a:latin typeface="Myriad Pro"/>
              <a:cs typeface="Myriad Pro"/>
            </a:endParaRPr>
          </a:p>
        </p:txBody>
      </p:sp>
      <p:cxnSp>
        <p:nvCxnSpPr>
          <p:cNvPr id="14" name="Straight Arrow Connector 13"/>
          <p:cNvCxnSpPr/>
          <p:nvPr/>
        </p:nvCxnSpPr>
        <p:spPr>
          <a:xfrm>
            <a:off x="3145118" y="3328709"/>
            <a:ext cx="152400" cy="50482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1057" y="2883649"/>
            <a:ext cx="2345765" cy="830997"/>
          </a:xfrm>
          <a:prstGeom prst="rect">
            <a:avLst/>
          </a:prstGeom>
          <a:noFill/>
        </p:spPr>
        <p:txBody>
          <a:bodyPr wrap="square" rtlCol="0">
            <a:spAutoFit/>
          </a:bodyPr>
          <a:lstStyle/>
          <a:p>
            <a:r>
              <a:rPr lang="en-US" sz="2400" dirty="0" smtClean="0">
                <a:latin typeface="Myriad Pro"/>
                <a:cs typeface="Myriad Pro"/>
              </a:rPr>
              <a:t>Net signal:</a:t>
            </a:r>
          </a:p>
          <a:p>
            <a:r>
              <a:rPr lang="en-US" sz="2400" dirty="0" err="1" smtClean="0">
                <a:latin typeface="Symbol" charset="2"/>
                <a:cs typeface="Symbol" charset="2"/>
              </a:rPr>
              <a:t>D</a:t>
            </a:r>
            <a:r>
              <a:rPr lang="en-US" sz="2400" dirty="0" err="1" smtClean="0">
                <a:latin typeface="Myriad Pro"/>
                <a:cs typeface="Myriad Pro"/>
              </a:rPr>
              <a:t>V</a:t>
            </a:r>
            <a:r>
              <a:rPr lang="en-US" sz="2400" baseline="-25000" dirty="0" err="1" smtClean="0">
                <a:latin typeface="Myriad Pro"/>
                <a:cs typeface="Myriad Pro"/>
              </a:rPr>
              <a:t>m</a:t>
            </a:r>
            <a:r>
              <a:rPr lang="en-US" sz="2400" dirty="0" smtClean="0">
                <a:latin typeface="Myriad Pro"/>
                <a:cs typeface="Myriad Pro"/>
              </a:rPr>
              <a:t> = +10</a:t>
            </a:r>
            <a:endParaRPr lang="en-US" sz="2400" dirty="0">
              <a:latin typeface="Myriad Pro"/>
              <a:cs typeface="Myriad Pro"/>
            </a:endParaRPr>
          </a:p>
        </p:txBody>
      </p:sp>
      <p:cxnSp>
        <p:nvCxnSpPr>
          <p:cNvPr id="13" name="Straight Arrow Connector 12"/>
          <p:cNvCxnSpPr/>
          <p:nvPr/>
        </p:nvCxnSpPr>
        <p:spPr>
          <a:xfrm flipV="1">
            <a:off x="3282577" y="3985935"/>
            <a:ext cx="0" cy="2723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3145118" y="3033059"/>
            <a:ext cx="152400" cy="29565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flipV="1">
            <a:off x="3267636" y="4258235"/>
            <a:ext cx="361576" cy="1794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623189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rot="16200000">
            <a:off x="3280289" y="419892"/>
            <a:ext cx="2802591" cy="6965860"/>
          </a:xfrm>
          <a:prstGeom prst="rect">
            <a:avLst/>
          </a:prstGeom>
        </p:spPr>
      </p:pic>
      <p:sp>
        <p:nvSpPr>
          <p:cNvPr id="9" name="Title 8"/>
          <p:cNvSpPr>
            <a:spLocks noGrp="1"/>
          </p:cNvSpPr>
          <p:nvPr>
            <p:ph type="title"/>
          </p:nvPr>
        </p:nvSpPr>
        <p:spPr/>
        <p:txBody>
          <a:bodyPr>
            <a:normAutofit fontScale="90000"/>
          </a:bodyPr>
          <a:lstStyle/>
          <a:p>
            <a:r>
              <a:rPr lang="en-US" dirty="0" smtClean="0"/>
              <a:t>The axon has voltage-gated</a:t>
            </a:r>
            <a:br>
              <a:rPr lang="en-US" dirty="0" smtClean="0"/>
            </a:br>
            <a:r>
              <a:rPr lang="en-US" dirty="0" smtClean="0"/>
              <a:t>Na</a:t>
            </a:r>
            <a:r>
              <a:rPr lang="en-US" baseline="30000" dirty="0" smtClean="0"/>
              <a:t>+</a:t>
            </a:r>
            <a:r>
              <a:rPr lang="en-US" dirty="0" smtClean="0"/>
              <a:t> (and K</a:t>
            </a:r>
            <a:r>
              <a:rPr lang="en-US" baseline="30000" dirty="0" smtClean="0"/>
              <a:t>+</a:t>
            </a:r>
            <a:r>
              <a:rPr lang="en-US" dirty="0" smtClean="0"/>
              <a:t>) channels</a:t>
            </a:r>
            <a:endParaRPr lang="en-US" dirty="0"/>
          </a:p>
        </p:txBody>
      </p:sp>
      <p:cxnSp>
        <p:nvCxnSpPr>
          <p:cNvPr id="3" name="Straight Arrow Connector 2"/>
          <p:cNvCxnSpPr/>
          <p:nvPr/>
        </p:nvCxnSpPr>
        <p:spPr>
          <a:xfrm flipH="1">
            <a:off x="3695609" y="3137648"/>
            <a:ext cx="508000" cy="55282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3949609" y="2205529"/>
            <a:ext cx="4125260" cy="1200328"/>
          </a:xfrm>
          <a:prstGeom prst="rect">
            <a:avLst/>
          </a:prstGeom>
          <a:noFill/>
        </p:spPr>
        <p:txBody>
          <a:bodyPr wrap="square" rtlCol="0">
            <a:spAutoFit/>
          </a:bodyPr>
          <a:lstStyle/>
          <a:p>
            <a:pPr algn="ctr"/>
            <a:r>
              <a:rPr lang="en-US" sz="2400" dirty="0" smtClean="0">
                <a:latin typeface="Myriad Pro"/>
                <a:cs typeface="Myriad Pro"/>
              </a:rPr>
              <a:t>If this spot (the </a:t>
            </a:r>
            <a:r>
              <a:rPr lang="en-US" sz="2400" i="1" dirty="0" smtClean="0">
                <a:latin typeface="Myriad Pro"/>
                <a:cs typeface="Myriad Pro"/>
              </a:rPr>
              <a:t>axon hillock</a:t>
            </a:r>
            <a:r>
              <a:rPr lang="en-US" sz="2400" dirty="0" smtClean="0">
                <a:latin typeface="Myriad Pro"/>
                <a:cs typeface="Myriad Pro"/>
              </a:rPr>
              <a:t>)</a:t>
            </a:r>
          </a:p>
          <a:p>
            <a:pPr algn="ctr"/>
            <a:r>
              <a:rPr lang="en-US" sz="2400" dirty="0" smtClean="0">
                <a:latin typeface="Myriad Pro"/>
                <a:cs typeface="Myriad Pro"/>
              </a:rPr>
              <a:t>depolarizes enough , the whole axon will depolarize</a:t>
            </a:r>
          </a:p>
        </p:txBody>
      </p:sp>
      <p:sp>
        <p:nvSpPr>
          <p:cNvPr id="13" name="TextBox 12"/>
          <p:cNvSpPr txBox="1"/>
          <p:nvPr/>
        </p:nvSpPr>
        <p:spPr>
          <a:xfrm>
            <a:off x="1852706" y="5415422"/>
            <a:ext cx="5564751" cy="461665"/>
          </a:xfrm>
          <a:prstGeom prst="rect">
            <a:avLst/>
          </a:prstGeom>
          <a:noFill/>
        </p:spPr>
        <p:txBody>
          <a:bodyPr wrap="square" rtlCol="0">
            <a:spAutoFit/>
          </a:bodyPr>
          <a:lstStyle/>
          <a:p>
            <a:pPr algn="ctr"/>
            <a:r>
              <a:rPr lang="en-US" sz="2400" dirty="0" smtClean="0">
                <a:latin typeface="Myriad Pro"/>
                <a:cs typeface="Myriad Pro"/>
              </a:rPr>
              <a:t>Neuronal firing is an all-or-none response</a:t>
            </a:r>
          </a:p>
        </p:txBody>
      </p:sp>
      <p:sp>
        <p:nvSpPr>
          <p:cNvPr id="14" name="TextBox 13"/>
          <p:cNvSpPr txBox="1"/>
          <p:nvPr/>
        </p:nvSpPr>
        <p:spPr>
          <a:xfrm>
            <a:off x="1852706" y="5900220"/>
            <a:ext cx="5564751" cy="830997"/>
          </a:xfrm>
          <a:prstGeom prst="rect">
            <a:avLst/>
          </a:prstGeom>
          <a:noFill/>
        </p:spPr>
        <p:txBody>
          <a:bodyPr wrap="square" rtlCol="0">
            <a:spAutoFit/>
          </a:bodyPr>
          <a:lstStyle/>
          <a:p>
            <a:pPr algn="ctr"/>
            <a:r>
              <a:rPr lang="en-US" sz="2400" dirty="0" smtClean="0">
                <a:latin typeface="Myriad Pro"/>
                <a:cs typeface="Myriad Pro"/>
              </a:rPr>
              <a:t>…and since inputs represent a previous neuron’s firing, inputs are also all-or-none!</a:t>
            </a:r>
          </a:p>
        </p:txBody>
      </p:sp>
    </p:spTree>
    <p:extLst>
      <p:ext uri="{BB962C8B-B14F-4D97-AF65-F5344CB8AC3E}">
        <p14:creationId xmlns:p14="http://schemas.microsoft.com/office/powerpoint/2010/main" val="3625526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yriad Pro"/>
                <a:cs typeface="Myriad Pro"/>
              </a:rPr>
              <a:t>The “artificial neuron”</a:t>
            </a:r>
            <a:endParaRPr lang="en-US" dirty="0">
              <a:latin typeface="Myriad Pro"/>
              <a:cs typeface="Myriad Pro"/>
            </a:endParaRPr>
          </a:p>
        </p:txBody>
      </p:sp>
      <p:sp>
        <p:nvSpPr>
          <p:cNvPr id="4" name="Right Triangle 3"/>
          <p:cNvSpPr/>
          <p:nvPr/>
        </p:nvSpPr>
        <p:spPr>
          <a:xfrm rot="13463052">
            <a:off x="3746764" y="2435413"/>
            <a:ext cx="2181412" cy="2181412"/>
          </a:xfrm>
          <a:prstGeom prst="rtTriangl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4" idx="2"/>
          </p:cNvCxnSpPr>
          <p:nvPr/>
        </p:nvCxnSpPr>
        <p:spPr>
          <a:xfrm flipV="1">
            <a:off x="6379872" y="3496235"/>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4081919" y="2169459"/>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4081919" y="2605740"/>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6860" y="4921623"/>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096860" y="4503273"/>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16200000">
            <a:off x="3656236" y="3239552"/>
            <a:ext cx="1225177" cy="707886"/>
          </a:xfrm>
          <a:prstGeom prst="rect">
            <a:avLst/>
          </a:prstGeom>
          <a:noFill/>
        </p:spPr>
        <p:txBody>
          <a:bodyPr wrap="square" rtlCol="0">
            <a:spAutoFit/>
          </a:bodyPr>
          <a:lstStyle/>
          <a:p>
            <a:pPr algn="ctr"/>
            <a:r>
              <a:rPr lang="en-US" sz="4000" dirty="0" smtClean="0">
                <a:latin typeface="Myriad Pro"/>
                <a:cs typeface="Myriad Pro"/>
              </a:rPr>
              <a:t>…</a:t>
            </a:r>
            <a:endParaRPr lang="en-US" sz="4000" dirty="0">
              <a:latin typeface="Myriad Pro"/>
              <a:cs typeface="Myriad Pro"/>
            </a:endParaRPr>
          </a:p>
        </p:txBody>
      </p:sp>
      <p:sp>
        <p:nvSpPr>
          <p:cNvPr id="12" name="TextBox 11"/>
          <p:cNvSpPr txBox="1"/>
          <p:nvPr/>
        </p:nvSpPr>
        <p:spPr>
          <a:xfrm>
            <a:off x="233062" y="2887145"/>
            <a:ext cx="3340848" cy="3416320"/>
          </a:xfrm>
          <a:prstGeom prst="rect">
            <a:avLst/>
          </a:prstGeom>
          <a:noFill/>
        </p:spPr>
        <p:txBody>
          <a:bodyPr wrap="square" rtlCol="0">
            <a:spAutoFit/>
          </a:bodyPr>
          <a:lstStyle/>
          <a:p>
            <a:r>
              <a:rPr lang="en-US" sz="2400" dirty="0" smtClean="0">
                <a:latin typeface="Myriad Pro"/>
                <a:cs typeface="Myriad Pro"/>
              </a:rPr>
              <a:t>As many </a:t>
            </a:r>
            <a:r>
              <a:rPr lang="en-US" sz="2400" dirty="0">
                <a:latin typeface="Myriad Pro"/>
                <a:cs typeface="Myriad Pro"/>
              </a:rPr>
              <a:t>B</a:t>
            </a:r>
            <a:r>
              <a:rPr lang="en-US" sz="2400" dirty="0" smtClean="0">
                <a:latin typeface="Myriad Pro"/>
                <a:cs typeface="Myriad Pro"/>
              </a:rPr>
              <a:t>oolean inputs as you like</a:t>
            </a:r>
          </a:p>
          <a:p>
            <a:r>
              <a:rPr lang="en-US" sz="2400" dirty="0" smtClean="0">
                <a:latin typeface="Myriad Pro"/>
                <a:cs typeface="Myriad Pro"/>
              </a:rPr>
              <a:t>(correspond to synapses on dendrites)</a:t>
            </a:r>
          </a:p>
          <a:p>
            <a:endParaRPr lang="en-US" sz="2400" dirty="0">
              <a:latin typeface="Myriad Pro"/>
              <a:cs typeface="Myriad Pro"/>
            </a:endParaRPr>
          </a:p>
          <a:p>
            <a:r>
              <a:rPr lang="en-US" sz="2400" dirty="0" smtClean="0">
                <a:latin typeface="Myriad Pro"/>
                <a:cs typeface="Myriad Pro"/>
              </a:rPr>
              <a:t>Each input </a:t>
            </a:r>
            <a:r>
              <a:rPr lang="en-US" sz="2400" i="1" dirty="0" smtClean="0">
                <a:latin typeface="Myriad Pro"/>
                <a:cs typeface="Myriad Pro"/>
              </a:rPr>
              <a:t>b</a:t>
            </a:r>
            <a:r>
              <a:rPr lang="en-US" sz="2400" i="1" baseline="-25000" dirty="0" smtClean="0">
                <a:latin typeface="Myriad Pro"/>
                <a:cs typeface="Myriad Pro"/>
              </a:rPr>
              <a:t>i</a:t>
            </a:r>
            <a:r>
              <a:rPr lang="en-US" sz="2400" i="1" dirty="0" smtClean="0">
                <a:latin typeface="Myriad Pro"/>
                <a:cs typeface="Myriad Pro"/>
              </a:rPr>
              <a:t> </a:t>
            </a:r>
            <a:r>
              <a:rPr lang="en-US" sz="2400" dirty="0" smtClean="0">
                <a:latin typeface="Myriad Pro"/>
                <a:cs typeface="Myriad Pro"/>
              </a:rPr>
              <a:t>has a weight, </a:t>
            </a:r>
            <a:r>
              <a:rPr lang="en-US" sz="2400" i="1" dirty="0" err="1" smtClean="0">
                <a:latin typeface="Myriad Pro"/>
                <a:cs typeface="Myriad Pro"/>
              </a:rPr>
              <a:t>w</a:t>
            </a:r>
            <a:r>
              <a:rPr lang="en-US" sz="2400" i="1" baseline="-25000" dirty="0" err="1" smtClean="0">
                <a:latin typeface="Myriad Pro"/>
                <a:cs typeface="Myriad Pro"/>
              </a:rPr>
              <a:t>i</a:t>
            </a:r>
            <a:endParaRPr lang="en-US" sz="2400" i="1" baseline="-25000" dirty="0" smtClean="0">
              <a:latin typeface="Myriad Pro"/>
              <a:cs typeface="Myriad Pro"/>
            </a:endParaRPr>
          </a:p>
          <a:p>
            <a:r>
              <a:rPr lang="en-US" sz="2400" dirty="0" smtClean="0">
                <a:latin typeface="Myriad Pro"/>
                <a:cs typeface="Myriad Pro"/>
              </a:rPr>
              <a:t>(correspond to synapse strength and type)</a:t>
            </a:r>
            <a:endParaRPr lang="en-US" sz="2400" dirty="0">
              <a:latin typeface="Myriad Pro"/>
              <a:cs typeface="Myriad Pro"/>
            </a:endParaRPr>
          </a:p>
        </p:txBody>
      </p:sp>
      <p:sp>
        <p:nvSpPr>
          <p:cNvPr id="13" name="TextBox 12"/>
          <p:cNvSpPr txBox="1"/>
          <p:nvPr/>
        </p:nvSpPr>
        <p:spPr>
          <a:xfrm>
            <a:off x="7243474" y="3094042"/>
            <a:ext cx="1945340" cy="1200328"/>
          </a:xfrm>
          <a:prstGeom prst="rect">
            <a:avLst/>
          </a:prstGeom>
          <a:noFill/>
        </p:spPr>
        <p:txBody>
          <a:bodyPr wrap="square" rtlCol="0">
            <a:spAutoFit/>
          </a:bodyPr>
          <a:lstStyle/>
          <a:p>
            <a:r>
              <a:rPr lang="en-US" sz="2400" dirty="0" smtClean="0">
                <a:latin typeface="Myriad Pro"/>
                <a:cs typeface="Myriad Pro"/>
              </a:rPr>
              <a:t>One Boolean output</a:t>
            </a:r>
          </a:p>
          <a:p>
            <a:r>
              <a:rPr lang="en-US" sz="2400" dirty="0" smtClean="0">
                <a:latin typeface="Myriad Pro"/>
                <a:cs typeface="Myriad Pro"/>
              </a:rPr>
              <a:t>(axon firing)</a:t>
            </a:r>
            <a:endParaRPr lang="en-US" sz="2400" dirty="0">
              <a:latin typeface="Myriad Pro"/>
              <a:cs typeface="Myriad Pro"/>
            </a:endParaRPr>
          </a:p>
        </p:txBody>
      </p:sp>
      <p:sp>
        <p:nvSpPr>
          <p:cNvPr id="14" name="TextBox 13"/>
          <p:cNvSpPr txBox="1"/>
          <p:nvPr/>
        </p:nvSpPr>
        <p:spPr>
          <a:xfrm>
            <a:off x="4243283" y="1802836"/>
            <a:ext cx="567764" cy="369332"/>
          </a:xfrm>
          <a:prstGeom prst="rect">
            <a:avLst/>
          </a:prstGeom>
          <a:noFill/>
        </p:spPr>
        <p:txBody>
          <a:bodyPr wrap="square" rtlCol="0">
            <a:spAutoFit/>
          </a:bodyPr>
          <a:lstStyle/>
          <a:p>
            <a:r>
              <a:rPr lang="en-US" i="1" dirty="0" smtClean="0">
                <a:latin typeface="Myriad Pro"/>
                <a:cs typeface="Myriad Pro"/>
              </a:rPr>
              <a:t>w</a:t>
            </a:r>
            <a:r>
              <a:rPr lang="en-US" i="1" baseline="-25000" dirty="0" smtClean="0">
                <a:latin typeface="Myriad Pro"/>
                <a:cs typeface="Myriad Pro"/>
              </a:rPr>
              <a:t>1</a:t>
            </a:r>
            <a:endParaRPr lang="en-US" i="1" baseline="-25000" dirty="0">
              <a:latin typeface="Myriad Pro"/>
              <a:cs typeface="Myriad Pro"/>
            </a:endParaRPr>
          </a:p>
        </p:txBody>
      </p:sp>
      <p:sp>
        <p:nvSpPr>
          <p:cNvPr id="15" name="TextBox 14"/>
          <p:cNvSpPr txBox="1"/>
          <p:nvPr/>
        </p:nvSpPr>
        <p:spPr>
          <a:xfrm>
            <a:off x="4246270" y="2238137"/>
            <a:ext cx="567764" cy="369332"/>
          </a:xfrm>
          <a:prstGeom prst="rect">
            <a:avLst/>
          </a:prstGeom>
          <a:noFill/>
        </p:spPr>
        <p:txBody>
          <a:bodyPr wrap="square" rtlCol="0">
            <a:spAutoFit/>
          </a:bodyPr>
          <a:lstStyle/>
          <a:p>
            <a:r>
              <a:rPr lang="en-US" i="1" dirty="0" smtClean="0">
                <a:latin typeface="Myriad Pro"/>
                <a:cs typeface="Myriad Pro"/>
              </a:rPr>
              <a:t>w</a:t>
            </a:r>
            <a:r>
              <a:rPr lang="en-US" i="1" baseline="-25000" dirty="0" smtClean="0">
                <a:latin typeface="Myriad Pro"/>
                <a:cs typeface="Myriad Pro"/>
              </a:rPr>
              <a:t>2</a:t>
            </a:r>
            <a:endParaRPr lang="en-US" i="1" baseline="-25000" dirty="0">
              <a:latin typeface="Myriad Pro"/>
              <a:cs typeface="Myriad Pro"/>
            </a:endParaRPr>
          </a:p>
        </p:txBody>
      </p:sp>
      <p:sp>
        <p:nvSpPr>
          <p:cNvPr id="16" name="TextBox 15"/>
          <p:cNvSpPr txBox="1"/>
          <p:nvPr/>
        </p:nvSpPr>
        <p:spPr>
          <a:xfrm>
            <a:off x="4291093" y="4130296"/>
            <a:ext cx="770964" cy="369332"/>
          </a:xfrm>
          <a:prstGeom prst="rect">
            <a:avLst/>
          </a:prstGeom>
          <a:noFill/>
        </p:spPr>
        <p:txBody>
          <a:bodyPr wrap="square" rtlCol="0">
            <a:spAutoFit/>
          </a:bodyPr>
          <a:lstStyle/>
          <a:p>
            <a:r>
              <a:rPr lang="en-US" i="1" dirty="0">
                <a:latin typeface="Myriad Pro"/>
                <a:cs typeface="Myriad Pro"/>
              </a:rPr>
              <a:t>w</a:t>
            </a:r>
            <a:r>
              <a:rPr lang="en-US" i="1" baseline="-25000" dirty="0" smtClean="0">
                <a:latin typeface="Myriad Pro"/>
                <a:cs typeface="Myriad Pro"/>
              </a:rPr>
              <a:t>n-1</a:t>
            </a:r>
            <a:endParaRPr lang="en-US" i="1" baseline="-25000" dirty="0">
              <a:latin typeface="Myriad Pro"/>
              <a:cs typeface="Myriad Pro"/>
            </a:endParaRPr>
          </a:p>
        </p:txBody>
      </p:sp>
      <p:sp>
        <p:nvSpPr>
          <p:cNvPr id="17" name="TextBox 16"/>
          <p:cNvSpPr txBox="1"/>
          <p:nvPr/>
        </p:nvSpPr>
        <p:spPr>
          <a:xfrm>
            <a:off x="4303047" y="4565597"/>
            <a:ext cx="567764" cy="369332"/>
          </a:xfrm>
          <a:prstGeom prst="rect">
            <a:avLst/>
          </a:prstGeom>
          <a:noFill/>
        </p:spPr>
        <p:txBody>
          <a:bodyPr wrap="square" rtlCol="0">
            <a:spAutoFit/>
          </a:bodyPr>
          <a:lstStyle/>
          <a:p>
            <a:r>
              <a:rPr lang="en-US" i="1" dirty="0" err="1" smtClean="0">
                <a:latin typeface="Myriad Pro"/>
                <a:cs typeface="Myriad Pro"/>
              </a:rPr>
              <a:t>w</a:t>
            </a:r>
            <a:r>
              <a:rPr lang="en-US" i="1" baseline="-25000" dirty="0" err="1" smtClean="0">
                <a:latin typeface="Myriad Pro"/>
                <a:cs typeface="Myriad Pro"/>
              </a:rPr>
              <a:t>n</a:t>
            </a:r>
            <a:endParaRPr lang="en-US" i="1" baseline="-25000" dirty="0">
              <a:latin typeface="Myriad Pro"/>
              <a:cs typeface="Myriad Pro"/>
            </a:endParaRPr>
          </a:p>
        </p:txBody>
      </p:sp>
      <p:grpSp>
        <p:nvGrpSpPr>
          <p:cNvPr id="20" name="Group 19"/>
          <p:cNvGrpSpPr/>
          <p:nvPr/>
        </p:nvGrpSpPr>
        <p:grpSpPr>
          <a:xfrm>
            <a:off x="5602932" y="1696712"/>
            <a:ext cx="3541068" cy="2072634"/>
            <a:chOff x="4826000" y="1696712"/>
            <a:chExt cx="3541068" cy="2072634"/>
          </a:xfrm>
        </p:grpSpPr>
        <p:sp>
          <p:nvSpPr>
            <p:cNvPr id="18" name="TextBox 17"/>
            <p:cNvSpPr txBox="1"/>
            <p:nvPr/>
          </p:nvSpPr>
          <p:spPr>
            <a:xfrm>
              <a:off x="4826000" y="1696712"/>
              <a:ext cx="3541068" cy="1200328"/>
            </a:xfrm>
            <a:prstGeom prst="rect">
              <a:avLst/>
            </a:prstGeom>
            <a:noFill/>
          </p:spPr>
          <p:txBody>
            <a:bodyPr wrap="square" rtlCol="0">
              <a:spAutoFit/>
            </a:bodyPr>
            <a:lstStyle/>
            <a:p>
              <a:r>
                <a:rPr lang="en-US" sz="2400" dirty="0" smtClean="0">
                  <a:latin typeface="Myriad Pro"/>
                  <a:cs typeface="Myriad Pro"/>
                </a:rPr>
                <a:t>A threshold, </a:t>
              </a:r>
              <a:r>
                <a:rPr lang="en-US" sz="2400" i="1" dirty="0" smtClean="0">
                  <a:latin typeface="Symbol" charset="2"/>
                  <a:cs typeface="Symbol" charset="2"/>
                </a:rPr>
                <a:t>q</a:t>
              </a:r>
            </a:p>
            <a:p>
              <a:r>
                <a:rPr lang="en-US" sz="2400" dirty="0" smtClean="0">
                  <a:latin typeface="Myriad Pro"/>
                  <a:cs typeface="Myriad Pro"/>
                </a:rPr>
                <a:t>(required depolarization at axon hillock for firing)</a:t>
              </a:r>
              <a:endParaRPr lang="en-US" sz="2400" dirty="0">
                <a:latin typeface="Myriad Pro"/>
                <a:cs typeface="Myriad Pro"/>
              </a:endParaRPr>
            </a:p>
          </p:txBody>
        </p:sp>
        <p:sp>
          <p:nvSpPr>
            <p:cNvPr id="19" name="Rectangle 18"/>
            <p:cNvSpPr/>
            <p:nvPr/>
          </p:nvSpPr>
          <p:spPr>
            <a:xfrm>
              <a:off x="5048469" y="3184570"/>
              <a:ext cx="398466" cy="584776"/>
            </a:xfrm>
            <a:prstGeom prst="rect">
              <a:avLst/>
            </a:prstGeom>
          </p:spPr>
          <p:txBody>
            <a:bodyPr wrap="none">
              <a:spAutoFit/>
            </a:bodyPr>
            <a:lstStyle/>
            <a:p>
              <a:r>
                <a:rPr lang="en-US" sz="3200" dirty="0" smtClean="0">
                  <a:latin typeface="Symbol" charset="2"/>
                  <a:cs typeface="Symbol" charset="2"/>
                </a:rPr>
                <a:t>q</a:t>
              </a:r>
              <a:endParaRPr lang="en-US" sz="3200" dirty="0">
                <a:latin typeface="Symbol" charset="2"/>
                <a:cs typeface="Symbol" charset="2"/>
              </a:endParaRPr>
            </a:p>
          </p:txBody>
        </p:sp>
      </p:grpSp>
      <p:pic>
        <p:nvPicPr>
          <p:cNvPr id="22" name="Picture 21"/>
          <p:cNvPicPr>
            <a:picLocks noChangeAspect="1"/>
          </p:cNvPicPr>
          <p:nvPr/>
        </p:nvPicPr>
        <p:blipFill>
          <a:blip r:embed="rId3"/>
          <a:stretch>
            <a:fillRect/>
          </a:stretch>
        </p:blipFill>
        <p:spPr>
          <a:xfrm>
            <a:off x="3780112" y="5232108"/>
            <a:ext cx="5145744" cy="1274277"/>
          </a:xfrm>
          <a:prstGeom prst="rect">
            <a:avLst/>
          </a:prstGeom>
        </p:spPr>
      </p:pic>
      <p:sp>
        <p:nvSpPr>
          <p:cNvPr id="23" name="TextBox 22"/>
          <p:cNvSpPr txBox="1"/>
          <p:nvPr/>
        </p:nvSpPr>
        <p:spPr>
          <a:xfrm>
            <a:off x="3690461" y="1947540"/>
            <a:ext cx="448235" cy="369332"/>
          </a:xfrm>
          <a:prstGeom prst="rect">
            <a:avLst/>
          </a:prstGeom>
          <a:noFill/>
        </p:spPr>
        <p:txBody>
          <a:bodyPr wrap="square" rtlCol="0">
            <a:spAutoFit/>
          </a:bodyPr>
          <a:lstStyle/>
          <a:p>
            <a:r>
              <a:rPr lang="en-US" i="1" dirty="0" smtClean="0">
                <a:latin typeface="Myriad Pro"/>
                <a:cs typeface="Myriad Pro"/>
              </a:rPr>
              <a:t>b</a:t>
            </a:r>
            <a:r>
              <a:rPr lang="en-US" i="1" baseline="-25000" dirty="0" smtClean="0">
                <a:latin typeface="Myriad Pro"/>
                <a:cs typeface="Myriad Pro"/>
              </a:rPr>
              <a:t>1</a:t>
            </a:r>
            <a:endParaRPr lang="en-US" i="1" baseline="-25000" dirty="0">
              <a:latin typeface="Myriad Pro"/>
              <a:cs typeface="Myriad Pro"/>
            </a:endParaRPr>
          </a:p>
        </p:txBody>
      </p:sp>
      <p:sp>
        <p:nvSpPr>
          <p:cNvPr id="25" name="TextBox 24"/>
          <p:cNvSpPr txBox="1"/>
          <p:nvPr/>
        </p:nvSpPr>
        <p:spPr>
          <a:xfrm>
            <a:off x="3708392" y="2398760"/>
            <a:ext cx="448235" cy="369332"/>
          </a:xfrm>
          <a:prstGeom prst="rect">
            <a:avLst/>
          </a:prstGeom>
          <a:noFill/>
        </p:spPr>
        <p:txBody>
          <a:bodyPr wrap="square" rtlCol="0">
            <a:spAutoFit/>
          </a:bodyPr>
          <a:lstStyle/>
          <a:p>
            <a:r>
              <a:rPr lang="en-US" i="1" dirty="0" smtClean="0">
                <a:latin typeface="Myriad Pro"/>
                <a:cs typeface="Myriad Pro"/>
              </a:rPr>
              <a:t>b</a:t>
            </a:r>
            <a:r>
              <a:rPr lang="en-US" i="1" baseline="-25000" dirty="0" smtClean="0">
                <a:latin typeface="Myriad Pro"/>
                <a:cs typeface="Myriad Pro"/>
              </a:rPr>
              <a:t>2</a:t>
            </a:r>
            <a:endParaRPr lang="en-US" i="1" baseline="-25000" dirty="0">
              <a:latin typeface="Myriad Pro"/>
              <a:cs typeface="Myriad Pro"/>
            </a:endParaRPr>
          </a:p>
        </p:txBody>
      </p:sp>
      <p:sp>
        <p:nvSpPr>
          <p:cNvPr id="26" name="TextBox 25"/>
          <p:cNvSpPr txBox="1"/>
          <p:nvPr/>
        </p:nvSpPr>
        <p:spPr>
          <a:xfrm>
            <a:off x="3630696" y="4225973"/>
            <a:ext cx="657408" cy="369332"/>
          </a:xfrm>
          <a:prstGeom prst="rect">
            <a:avLst/>
          </a:prstGeom>
          <a:noFill/>
        </p:spPr>
        <p:txBody>
          <a:bodyPr wrap="square" rtlCol="0">
            <a:spAutoFit/>
          </a:bodyPr>
          <a:lstStyle/>
          <a:p>
            <a:r>
              <a:rPr lang="en-US" i="1" dirty="0" smtClean="0">
                <a:latin typeface="Myriad Pro"/>
                <a:cs typeface="Myriad Pro"/>
              </a:rPr>
              <a:t>b</a:t>
            </a:r>
            <a:r>
              <a:rPr lang="en-US" i="1" baseline="-25000" dirty="0" smtClean="0">
                <a:latin typeface="Myriad Pro"/>
                <a:cs typeface="Myriad Pro"/>
              </a:rPr>
              <a:t>n-1</a:t>
            </a:r>
            <a:endParaRPr lang="en-US" i="1" baseline="-25000" dirty="0">
              <a:latin typeface="Myriad Pro"/>
              <a:cs typeface="Myriad Pro"/>
            </a:endParaRPr>
          </a:p>
        </p:txBody>
      </p:sp>
      <p:sp>
        <p:nvSpPr>
          <p:cNvPr id="27" name="TextBox 26"/>
          <p:cNvSpPr txBox="1"/>
          <p:nvPr/>
        </p:nvSpPr>
        <p:spPr>
          <a:xfrm>
            <a:off x="3663566" y="4677193"/>
            <a:ext cx="448235" cy="369332"/>
          </a:xfrm>
          <a:prstGeom prst="rect">
            <a:avLst/>
          </a:prstGeom>
          <a:noFill/>
        </p:spPr>
        <p:txBody>
          <a:bodyPr wrap="square" rtlCol="0">
            <a:spAutoFit/>
          </a:bodyPr>
          <a:lstStyle/>
          <a:p>
            <a:r>
              <a:rPr lang="en-US" i="1" dirty="0" err="1" smtClean="0">
                <a:latin typeface="Myriad Pro"/>
                <a:cs typeface="Myriad Pro"/>
              </a:rPr>
              <a:t>b</a:t>
            </a:r>
            <a:r>
              <a:rPr lang="en-US" i="1" baseline="-25000" dirty="0" err="1">
                <a:latin typeface="Myriad Pro"/>
                <a:cs typeface="Myriad Pro"/>
              </a:rPr>
              <a:t>n</a:t>
            </a:r>
            <a:endParaRPr lang="en-US" i="1" baseline="-25000" dirty="0">
              <a:latin typeface="Myriad Pro"/>
              <a:cs typeface="Myriad Pro"/>
            </a:endParaRPr>
          </a:p>
        </p:txBody>
      </p:sp>
    </p:spTree>
    <p:extLst>
      <p:ext uri="{BB962C8B-B14F-4D97-AF65-F5344CB8AC3E}">
        <p14:creationId xmlns:p14="http://schemas.microsoft.com/office/powerpoint/2010/main" val="12895067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yriad Pro"/>
                <a:cs typeface="Myriad Pro"/>
              </a:rPr>
              <a:t>Example: an OR gate</a:t>
            </a:r>
            <a:endParaRPr lang="en-US" dirty="0">
              <a:latin typeface="Myriad Pro"/>
              <a:cs typeface="Myriad Pro"/>
            </a:endParaRPr>
          </a:p>
        </p:txBody>
      </p:sp>
      <p:sp>
        <p:nvSpPr>
          <p:cNvPr id="4" name="Right Triangle 3"/>
          <p:cNvSpPr/>
          <p:nvPr/>
        </p:nvSpPr>
        <p:spPr>
          <a:xfrm rot="13463052">
            <a:off x="774818" y="2420469"/>
            <a:ext cx="2181412" cy="2181412"/>
          </a:xfrm>
          <a:prstGeom prst="rtTriangl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4" idx="2"/>
          </p:cNvCxnSpPr>
          <p:nvPr/>
        </p:nvCxnSpPr>
        <p:spPr>
          <a:xfrm flipV="1">
            <a:off x="3407926" y="3481291"/>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9973" y="2662509"/>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124914" y="4368795"/>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32278" y="3985875"/>
            <a:ext cx="759011" cy="369332"/>
          </a:xfrm>
          <a:prstGeom prst="rect">
            <a:avLst/>
          </a:prstGeom>
          <a:noFill/>
        </p:spPr>
        <p:txBody>
          <a:bodyPr wrap="square" rtlCol="0">
            <a:spAutoFit/>
          </a:bodyPr>
          <a:lstStyle/>
          <a:p>
            <a:r>
              <a:rPr lang="en-US" i="1" dirty="0" smtClean="0">
                <a:latin typeface="Myriad Pro"/>
                <a:cs typeface="Myriad Pro"/>
              </a:rPr>
              <a:t>w</a:t>
            </a:r>
            <a:r>
              <a:rPr lang="en-US" i="1" baseline="-25000" dirty="0" smtClean="0">
                <a:latin typeface="Myriad Pro"/>
                <a:cs typeface="Myriad Pro"/>
              </a:rPr>
              <a:t>2</a:t>
            </a:r>
            <a:r>
              <a:rPr lang="en-US" i="1" dirty="0" smtClean="0">
                <a:latin typeface="Myriad Pro"/>
                <a:cs typeface="Myriad Pro"/>
              </a:rPr>
              <a:t>= 5</a:t>
            </a:r>
            <a:endParaRPr lang="en-US" i="1" dirty="0">
              <a:latin typeface="Myriad Pro"/>
              <a:cs typeface="Myriad Pro"/>
            </a:endParaRPr>
          </a:p>
        </p:txBody>
      </p:sp>
      <p:sp>
        <p:nvSpPr>
          <p:cNvPr id="19" name="Rectangle 18"/>
          <p:cNvSpPr/>
          <p:nvPr/>
        </p:nvSpPr>
        <p:spPr>
          <a:xfrm>
            <a:off x="2375336" y="3169626"/>
            <a:ext cx="828873" cy="584776"/>
          </a:xfrm>
          <a:prstGeom prst="rect">
            <a:avLst/>
          </a:prstGeom>
        </p:spPr>
        <p:txBody>
          <a:bodyPr wrap="none">
            <a:spAutoFit/>
          </a:bodyPr>
          <a:lstStyle/>
          <a:p>
            <a:r>
              <a:rPr lang="en-US" sz="3200" dirty="0" smtClean="0">
                <a:latin typeface="Symbol" charset="2"/>
                <a:cs typeface="Symbol" charset="2"/>
              </a:rPr>
              <a:t>q=4</a:t>
            </a:r>
            <a:endParaRPr lang="en-US" sz="3200" dirty="0">
              <a:latin typeface="Symbol" charset="2"/>
              <a:cs typeface="Symbol" charset="2"/>
            </a:endParaRPr>
          </a:p>
        </p:txBody>
      </p:sp>
      <p:sp>
        <p:nvSpPr>
          <p:cNvPr id="22" name="TextBox 21"/>
          <p:cNvSpPr txBox="1"/>
          <p:nvPr/>
        </p:nvSpPr>
        <p:spPr>
          <a:xfrm>
            <a:off x="1098022" y="2283919"/>
            <a:ext cx="759011" cy="369332"/>
          </a:xfrm>
          <a:prstGeom prst="rect">
            <a:avLst/>
          </a:prstGeom>
          <a:noFill/>
        </p:spPr>
        <p:txBody>
          <a:bodyPr wrap="square" rtlCol="0">
            <a:spAutoFit/>
          </a:bodyPr>
          <a:lstStyle/>
          <a:p>
            <a:r>
              <a:rPr lang="en-US" i="1" dirty="0" smtClean="0">
                <a:latin typeface="Myriad Pro"/>
                <a:cs typeface="Myriad Pro"/>
              </a:rPr>
              <a:t>w</a:t>
            </a:r>
            <a:r>
              <a:rPr lang="en-US" i="1" baseline="-25000" dirty="0">
                <a:latin typeface="Myriad Pro"/>
                <a:cs typeface="Myriad Pro"/>
              </a:rPr>
              <a:t>1</a:t>
            </a:r>
            <a:r>
              <a:rPr lang="en-US" i="1" dirty="0" smtClean="0">
                <a:latin typeface="Myriad Pro"/>
                <a:cs typeface="Myriad Pro"/>
              </a:rPr>
              <a:t>= 5</a:t>
            </a:r>
            <a:endParaRPr lang="en-US" i="1" dirty="0">
              <a:latin typeface="Myriad Pro"/>
              <a:cs typeface="Myriad Pro"/>
            </a:endParaRPr>
          </a:p>
        </p:txBody>
      </p:sp>
      <p:pic>
        <p:nvPicPr>
          <p:cNvPr id="3" name="Picture 2"/>
          <p:cNvPicPr>
            <a:picLocks noChangeAspect="1"/>
          </p:cNvPicPr>
          <p:nvPr/>
        </p:nvPicPr>
        <p:blipFill>
          <a:blip r:embed="rId3"/>
          <a:stretch>
            <a:fillRect/>
          </a:stretch>
        </p:blipFill>
        <p:spPr>
          <a:xfrm>
            <a:off x="4004309" y="1724348"/>
            <a:ext cx="4682491" cy="1119142"/>
          </a:xfrm>
          <a:prstGeom prst="rect">
            <a:avLst/>
          </a:prstGeom>
        </p:spPr>
      </p:pic>
      <p:sp>
        <p:nvSpPr>
          <p:cNvPr id="23" name="TextBox 22"/>
          <p:cNvSpPr txBox="1"/>
          <p:nvPr/>
        </p:nvSpPr>
        <p:spPr>
          <a:xfrm>
            <a:off x="3422868" y="4193302"/>
            <a:ext cx="5393766" cy="1754327"/>
          </a:xfrm>
          <a:prstGeom prst="rect">
            <a:avLst/>
          </a:prstGeom>
          <a:noFill/>
        </p:spPr>
        <p:txBody>
          <a:bodyPr wrap="square" rtlCol="0">
            <a:spAutoFit/>
          </a:bodyPr>
          <a:lstStyle/>
          <a:p>
            <a:pPr algn="ctr"/>
            <a:r>
              <a:rPr lang="en-US" dirty="0" smtClean="0"/>
              <a:t>Input1	</a:t>
            </a:r>
            <a:r>
              <a:rPr lang="en-US" dirty="0" smtClean="0"/>
              <a:t>Input2	Weighted sum</a:t>
            </a:r>
            <a:r>
              <a:rPr lang="en-US" dirty="0" smtClean="0"/>
              <a:t>	</a:t>
            </a:r>
            <a:r>
              <a:rPr lang="en-US" dirty="0" smtClean="0"/>
              <a:t>	Output</a:t>
            </a:r>
            <a:endParaRPr lang="en-US" dirty="0" smtClean="0"/>
          </a:p>
          <a:p>
            <a:pPr algn="ctr"/>
            <a:endParaRPr lang="en-US" dirty="0" smtClean="0"/>
          </a:p>
          <a:p>
            <a:pPr algn="ctr"/>
            <a:r>
              <a:rPr lang="en-US" dirty="0"/>
              <a:t>0</a:t>
            </a:r>
            <a:r>
              <a:rPr lang="en-US" dirty="0" smtClean="0"/>
              <a:t>		</a:t>
            </a:r>
            <a:r>
              <a:rPr lang="en-US" dirty="0"/>
              <a:t>0</a:t>
            </a:r>
            <a:r>
              <a:rPr lang="en-US" dirty="0" smtClean="0"/>
              <a:t>		</a:t>
            </a:r>
            <a:r>
              <a:rPr lang="en-US" dirty="0" smtClean="0"/>
              <a:t>	0			0</a:t>
            </a:r>
            <a:endParaRPr lang="en-US" dirty="0" smtClean="0"/>
          </a:p>
          <a:p>
            <a:pPr algn="ctr"/>
            <a:r>
              <a:rPr lang="en-US" dirty="0" smtClean="0"/>
              <a:t>1		0</a:t>
            </a:r>
            <a:r>
              <a:rPr lang="en-US" dirty="0" smtClean="0"/>
              <a:t>		</a:t>
            </a:r>
            <a:r>
              <a:rPr lang="en-US" dirty="0" smtClean="0"/>
              <a:t>	5			</a:t>
            </a:r>
            <a:r>
              <a:rPr lang="en-US" dirty="0" smtClean="0"/>
              <a:t>1</a:t>
            </a:r>
            <a:endParaRPr lang="en-US" dirty="0" smtClean="0"/>
          </a:p>
          <a:p>
            <a:pPr algn="ctr"/>
            <a:r>
              <a:rPr lang="en-US" dirty="0" smtClean="0"/>
              <a:t>0</a:t>
            </a:r>
            <a:r>
              <a:rPr lang="en-US" dirty="0" smtClean="0"/>
              <a:t>		</a:t>
            </a:r>
            <a:r>
              <a:rPr lang="en-US" dirty="0"/>
              <a:t>1</a:t>
            </a:r>
            <a:r>
              <a:rPr lang="en-US" dirty="0" smtClean="0"/>
              <a:t>		</a:t>
            </a:r>
            <a:r>
              <a:rPr lang="en-US" dirty="0" smtClean="0"/>
              <a:t>	5			</a:t>
            </a:r>
            <a:r>
              <a:rPr lang="en-US" dirty="0" smtClean="0"/>
              <a:t>1</a:t>
            </a:r>
            <a:endParaRPr lang="en-US" dirty="0" smtClean="0"/>
          </a:p>
          <a:p>
            <a:pPr algn="ctr"/>
            <a:r>
              <a:rPr lang="en-US" dirty="0" smtClean="0"/>
              <a:t>1</a:t>
            </a:r>
            <a:r>
              <a:rPr lang="en-US" dirty="0" smtClean="0"/>
              <a:t>		</a:t>
            </a:r>
            <a:r>
              <a:rPr lang="en-US" dirty="0"/>
              <a:t>1</a:t>
            </a:r>
            <a:r>
              <a:rPr lang="en-US" dirty="0" smtClean="0"/>
              <a:t>		</a:t>
            </a:r>
            <a:r>
              <a:rPr lang="en-US" dirty="0" smtClean="0"/>
              <a:t>	10			</a:t>
            </a:r>
            <a:r>
              <a:rPr lang="en-US" dirty="0" smtClean="0"/>
              <a:t>1</a:t>
            </a:r>
            <a:endParaRPr lang="en-US" dirty="0" smtClean="0"/>
          </a:p>
        </p:txBody>
      </p:sp>
      <p:cxnSp>
        <p:nvCxnSpPr>
          <p:cNvPr id="24" name="Straight Connector 23"/>
          <p:cNvCxnSpPr/>
          <p:nvPr/>
        </p:nvCxnSpPr>
        <p:spPr>
          <a:xfrm>
            <a:off x="3810000" y="4617297"/>
            <a:ext cx="454211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22778" y="4302036"/>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588002" y="3604282"/>
            <a:ext cx="2785035" cy="461665"/>
          </a:xfrm>
          <a:prstGeom prst="rect">
            <a:avLst/>
          </a:prstGeom>
          <a:noFill/>
        </p:spPr>
        <p:txBody>
          <a:bodyPr wrap="square" rtlCol="0">
            <a:spAutoFit/>
          </a:bodyPr>
          <a:lstStyle/>
          <a:p>
            <a:pPr algn="ctr"/>
            <a:r>
              <a:rPr lang="en-US" sz="2400" dirty="0" smtClean="0">
                <a:latin typeface="Myriad Pro"/>
                <a:cs typeface="Myriad Pro"/>
              </a:rPr>
              <a:t>The “OR” gate</a:t>
            </a:r>
            <a:endParaRPr lang="en-US" sz="2400" dirty="0">
              <a:latin typeface="Myriad Pro"/>
              <a:cs typeface="Myriad Pro"/>
            </a:endParaRPr>
          </a:p>
        </p:txBody>
      </p:sp>
      <p:cxnSp>
        <p:nvCxnSpPr>
          <p:cNvPr id="27" name="Straight Connector 26"/>
          <p:cNvCxnSpPr/>
          <p:nvPr/>
        </p:nvCxnSpPr>
        <p:spPr>
          <a:xfrm>
            <a:off x="5632826" y="4302036"/>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6275294" y="4736353"/>
            <a:ext cx="627530" cy="135964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0" name="Rectangle 29"/>
          <p:cNvSpPr/>
          <p:nvPr/>
        </p:nvSpPr>
        <p:spPr>
          <a:xfrm>
            <a:off x="7664825" y="4736353"/>
            <a:ext cx="627530" cy="135964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8812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1" animBg="1"/>
      <p:bldP spid="3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yriad Pro"/>
                <a:cs typeface="Myriad Pro"/>
              </a:rPr>
              <a:t>Your turn: a NAND gate</a:t>
            </a:r>
            <a:endParaRPr lang="en-US" dirty="0">
              <a:latin typeface="Myriad Pro"/>
              <a:cs typeface="Myriad Pro"/>
            </a:endParaRPr>
          </a:p>
        </p:txBody>
      </p:sp>
      <p:sp>
        <p:nvSpPr>
          <p:cNvPr id="4" name="Right Triangle 3"/>
          <p:cNvSpPr/>
          <p:nvPr/>
        </p:nvSpPr>
        <p:spPr>
          <a:xfrm rot="13463052">
            <a:off x="774818" y="2420469"/>
            <a:ext cx="2181412" cy="2181412"/>
          </a:xfrm>
          <a:prstGeom prst="rtTriangl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a:stCxn id="4" idx="2"/>
          </p:cNvCxnSpPr>
          <p:nvPr/>
        </p:nvCxnSpPr>
        <p:spPr>
          <a:xfrm flipV="1">
            <a:off x="3407926" y="3481291"/>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1109973" y="2662509"/>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1124914" y="4368795"/>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032278" y="3985875"/>
            <a:ext cx="759011" cy="369332"/>
          </a:xfrm>
          <a:prstGeom prst="rect">
            <a:avLst/>
          </a:prstGeom>
          <a:noFill/>
        </p:spPr>
        <p:txBody>
          <a:bodyPr wrap="square" rtlCol="0">
            <a:spAutoFit/>
          </a:bodyPr>
          <a:lstStyle/>
          <a:p>
            <a:r>
              <a:rPr lang="en-US" i="1" dirty="0" smtClean="0">
                <a:latin typeface="Myriad Pro"/>
                <a:cs typeface="Myriad Pro"/>
              </a:rPr>
              <a:t>w</a:t>
            </a:r>
            <a:r>
              <a:rPr lang="en-US" i="1" baseline="-25000" dirty="0" smtClean="0">
                <a:latin typeface="Myriad Pro"/>
                <a:cs typeface="Myriad Pro"/>
              </a:rPr>
              <a:t>2</a:t>
            </a:r>
            <a:r>
              <a:rPr lang="en-US" i="1" dirty="0" smtClean="0">
                <a:latin typeface="Myriad Pro"/>
                <a:cs typeface="Myriad Pro"/>
              </a:rPr>
              <a:t>= ?</a:t>
            </a:r>
            <a:endParaRPr lang="en-US" i="1" dirty="0">
              <a:latin typeface="Myriad Pro"/>
              <a:cs typeface="Myriad Pro"/>
            </a:endParaRPr>
          </a:p>
        </p:txBody>
      </p:sp>
      <p:sp>
        <p:nvSpPr>
          <p:cNvPr id="19" name="Rectangle 18"/>
          <p:cNvSpPr/>
          <p:nvPr/>
        </p:nvSpPr>
        <p:spPr>
          <a:xfrm>
            <a:off x="2375336" y="3169626"/>
            <a:ext cx="805830" cy="584776"/>
          </a:xfrm>
          <a:prstGeom prst="rect">
            <a:avLst/>
          </a:prstGeom>
        </p:spPr>
        <p:txBody>
          <a:bodyPr wrap="none">
            <a:spAutoFit/>
          </a:bodyPr>
          <a:lstStyle/>
          <a:p>
            <a:r>
              <a:rPr lang="en-US" sz="3200" dirty="0" smtClean="0">
                <a:latin typeface="Symbol" charset="2"/>
                <a:cs typeface="Symbol" charset="2"/>
              </a:rPr>
              <a:t>q</a:t>
            </a:r>
            <a:r>
              <a:rPr lang="en-US" sz="3200" dirty="0" smtClean="0">
                <a:latin typeface="Myriad Pro"/>
                <a:cs typeface="Myriad Pro"/>
              </a:rPr>
              <a:t>=?</a:t>
            </a:r>
            <a:endParaRPr lang="en-US" sz="3200" dirty="0">
              <a:latin typeface="Myriad Pro"/>
              <a:cs typeface="Myriad Pro"/>
            </a:endParaRPr>
          </a:p>
        </p:txBody>
      </p:sp>
      <p:sp>
        <p:nvSpPr>
          <p:cNvPr id="22" name="TextBox 21"/>
          <p:cNvSpPr txBox="1"/>
          <p:nvPr/>
        </p:nvSpPr>
        <p:spPr>
          <a:xfrm>
            <a:off x="1023317" y="2283919"/>
            <a:ext cx="759011" cy="369332"/>
          </a:xfrm>
          <a:prstGeom prst="rect">
            <a:avLst/>
          </a:prstGeom>
          <a:noFill/>
        </p:spPr>
        <p:txBody>
          <a:bodyPr wrap="square" rtlCol="0">
            <a:spAutoFit/>
          </a:bodyPr>
          <a:lstStyle/>
          <a:p>
            <a:r>
              <a:rPr lang="en-US" i="1" dirty="0" smtClean="0">
                <a:latin typeface="Myriad Pro"/>
                <a:cs typeface="Myriad Pro"/>
              </a:rPr>
              <a:t>w</a:t>
            </a:r>
            <a:r>
              <a:rPr lang="en-US" i="1" baseline="-25000" dirty="0">
                <a:latin typeface="Myriad Pro"/>
                <a:cs typeface="Myriad Pro"/>
              </a:rPr>
              <a:t>1</a:t>
            </a:r>
            <a:r>
              <a:rPr lang="en-US" i="1" dirty="0" smtClean="0">
                <a:latin typeface="Myriad Pro"/>
                <a:cs typeface="Myriad Pro"/>
              </a:rPr>
              <a:t>= ?</a:t>
            </a:r>
            <a:endParaRPr lang="en-US" i="1" dirty="0">
              <a:latin typeface="Myriad Pro"/>
              <a:cs typeface="Myriad Pro"/>
            </a:endParaRPr>
          </a:p>
        </p:txBody>
      </p:sp>
      <p:sp>
        <p:nvSpPr>
          <p:cNvPr id="23" name="TextBox 22"/>
          <p:cNvSpPr txBox="1"/>
          <p:nvPr/>
        </p:nvSpPr>
        <p:spPr>
          <a:xfrm>
            <a:off x="3422868" y="4193302"/>
            <a:ext cx="5393766" cy="1754327"/>
          </a:xfrm>
          <a:prstGeom prst="rect">
            <a:avLst/>
          </a:prstGeom>
          <a:noFill/>
        </p:spPr>
        <p:txBody>
          <a:bodyPr wrap="square" rtlCol="0">
            <a:spAutoFit/>
          </a:bodyPr>
          <a:lstStyle/>
          <a:p>
            <a:pPr algn="ctr"/>
            <a:r>
              <a:rPr lang="en-US" dirty="0" smtClean="0"/>
              <a:t>Input1</a:t>
            </a:r>
            <a:r>
              <a:rPr lang="en-US" dirty="0" smtClean="0"/>
              <a:t>	</a:t>
            </a:r>
            <a:r>
              <a:rPr lang="en-US" dirty="0" smtClean="0"/>
              <a:t>Input2	Weighted sum</a:t>
            </a:r>
            <a:r>
              <a:rPr lang="en-US" dirty="0" smtClean="0"/>
              <a:t>	</a:t>
            </a:r>
            <a:r>
              <a:rPr lang="en-US" dirty="0" smtClean="0"/>
              <a:t>	Output</a:t>
            </a:r>
            <a:endParaRPr lang="en-US" dirty="0" smtClean="0"/>
          </a:p>
          <a:p>
            <a:pPr algn="ctr"/>
            <a:endParaRPr lang="en-US" dirty="0" smtClean="0"/>
          </a:p>
          <a:p>
            <a:pPr algn="ctr"/>
            <a:r>
              <a:rPr lang="en-US" dirty="0"/>
              <a:t>0</a:t>
            </a:r>
            <a:r>
              <a:rPr lang="en-US" dirty="0" smtClean="0"/>
              <a:t>		</a:t>
            </a:r>
            <a:r>
              <a:rPr lang="en-US" dirty="0"/>
              <a:t>0</a:t>
            </a:r>
            <a:r>
              <a:rPr lang="en-US" dirty="0" smtClean="0"/>
              <a:t>		</a:t>
            </a:r>
            <a:r>
              <a:rPr lang="en-US" dirty="0" smtClean="0"/>
              <a:t>	?			1</a:t>
            </a:r>
            <a:endParaRPr lang="en-US" dirty="0" smtClean="0"/>
          </a:p>
          <a:p>
            <a:pPr algn="ctr"/>
            <a:r>
              <a:rPr lang="en-US" dirty="0" smtClean="0"/>
              <a:t>1		0</a:t>
            </a:r>
            <a:r>
              <a:rPr lang="en-US" dirty="0" smtClean="0"/>
              <a:t>		</a:t>
            </a:r>
            <a:r>
              <a:rPr lang="en-US" dirty="0" smtClean="0"/>
              <a:t>	?			</a:t>
            </a:r>
            <a:r>
              <a:rPr lang="en-US" dirty="0"/>
              <a:t>1</a:t>
            </a:r>
            <a:endParaRPr lang="en-US" dirty="0" smtClean="0"/>
          </a:p>
          <a:p>
            <a:pPr algn="ctr"/>
            <a:r>
              <a:rPr lang="en-US" dirty="0" smtClean="0"/>
              <a:t>0</a:t>
            </a:r>
            <a:r>
              <a:rPr lang="en-US" dirty="0" smtClean="0"/>
              <a:t>		</a:t>
            </a:r>
            <a:r>
              <a:rPr lang="en-US" dirty="0"/>
              <a:t>1</a:t>
            </a:r>
            <a:r>
              <a:rPr lang="en-US" dirty="0" smtClean="0"/>
              <a:t>		</a:t>
            </a:r>
            <a:r>
              <a:rPr lang="en-US" dirty="0" smtClean="0"/>
              <a:t>	?			</a:t>
            </a:r>
            <a:r>
              <a:rPr lang="en-US" dirty="0"/>
              <a:t>1</a:t>
            </a:r>
            <a:endParaRPr lang="en-US" dirty="0" smtClean="0"/>
          </a:p>
          <a:p>
            <a:pPr algn="ctr"/>
            <a:r>
              <a:rPr lang="en-US" dirty="0" smtClean="0"/>
              <a:t>1</a:t>
            </a:r>
            <a:r>
              <a:rPr lang="en-US" dirty="0" smtClean="0"/>
              <a:t>		</a:t>
            </a:r>
            <a:r>
              <a:rPr lang="en-US" dirty="0"/>
              <a:t>1</a:t>
            </a:r>
            <a:r>
              <a:rPr lang="en-US" dirty="0" smtClean="0"/>
              <a:t>		</a:t>
            </a:r>
            <a:r>
              <a:rPr lang="en-US" dirty="0" smtClean="0"/>
              <a:t>	?			</a:t>
            </a:r>
            <a:r>
              <a:rPr lang="en-US" dirty="0"/>
              <a:t>0</a:t>
            </a:r>
            <a:endParaRPr lang="en-US" dirty="0" smtClean="0"/>
          </a:p>
        </p:txBody>
      </p:sp>
      <p:cxnSp>
        <p:nvCxnSpPr>
          <p:cNvPr id="24" name="Straight Connector 23"/>
          <p:cNvCxnSpPr/>
          <p:nvPr/>
        </p:nvCxnSpPr>
        <p:spPr>
          <a:xfrm>
            <a:off x="3810000" y="4617297"/>
            <a:ext cx="4542119"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422778" y="4302036"/>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632826" y="4302036"/>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3"/>
          <a:stretch>
            <a:fillRect/>
          </a:stretch>
        </p:blipFill>
        <p:spPr>
          <a:xfrm>
            <a:off x="4618163" y="1968772"/>
            <a:ext cx="4198471" cy="1039697"/>
          </a:xfrm>
          <a:prstGeom prst="rect">
            <a:avLst/>
          </a:prstGeom>
        </p:spPr>
      </p:pic>
    </p:spTree>
    <p:extLst>
      <p:ext uri="{BB962C8B-B14F-4D97-AF65-F5344CB8AC3E}">
        <p14:creationId xmlns:p14="http://schemas.microsoft.com/office/powerpoint/2010/main" val="204717960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597647"/>
            <a:ext cx="7772400" cy="3780118"/>
          </a:xfrm>
        </p:spPr>
        <p:txBody>
          <a:bodyPr>
            <a:normAutofit/>
          </a:bodyPr>
          <a:lstStyle/>
          <a:p>
            <a:r>
              <a:rPr lang="en-US" dirty="0" smtClean="0">
                <a:latin typeface="Myriad Pro"/>
                <a:cs typeface="Myriad Pro"/>
              </a:rPr>
              <a:t>Neural systems can implement any Boolean function, since they can implement NAND gates.</a:t>
            </a:r>
            <a:br>
              <a:rPr lang="en-US" dirty="0" smtClean="0">
                <a:latin typeface="Myriad Pro"/>
                <a:cs typeface="Myriad Pro"/>
              </a:rPr>
            </a:br>
            <a:r>
              <a:rPr lang="en-US" dirty="0">
                <a:latin typeface="Myriad Pro"/>
                <a:cs typeface="Myriad Pro"/>
              </a:rPr>
              <a:t/>
            </a:r>
            <a:br>
              <a:rPr lang="en-US" dirty="0">
                <a:latin typeface="Myriad Pro"/>
                <a:cs typeface="Myriad Pro"/>
              </a:rPr>
            </a:br>
            <a:r>
              <a:rPr lang="en-US" dirty="0" smtClean="0">
                <a:latin typeface="Myriad Pro"/>
                <a:cs typeface="Myriad Pro"/>
              </a:rPr>
              <a:t>But do they have memory?</a:t>
            </a:r>
            <a:endParaRPr lang="en-US" dirty="0">
              <a:latin typeface="Myriad Pro"/>
              <a:cs typeface="Myriad Pro"/>
            </a:endParaRPr>
          </a:p>
        </p:txBody>
      </p:sp>
      <p:sp>
        <p:nvSpPr>
          <p:cNvPr id="6" name="TextBox 5"/>
          <p:cNvSpPr txBox="1"/>
          <p:nvPr/>
        </p:nvSpPr>
        <p:spPr>
          <a:xfrm>
            <a:off x="851648" y="4826000"/>
            <a:ext cx="7501965" cy="1200329"/>
          </a:xfrm>
          <a:prstGeom prst="rect">
            <a:avLst/>
          </a:prstGeom>
          <a:noFill/>
        </p:spPr>
        <p:txBody>
          <a:bodyPr wrap="square" rtlCol="0">
            <a:spAutoFit/>
          </a:bodyPr>
          <a:lstStyle/>
          <a:p>
            <a:pPr algn="ctr"/>
            <a:r>
              <a:rPr lang="en-US" sz="3600" dirty="0" smtClean="0">
                <a:solidFill>
                  <a:srgbClr val="FF0000"/>
                </a:solidFill>
                <a:latin typeface="Myriad Pro"/>
                <a:cs typeface="Myriad Pro"/>
              </a:rPr>
              <a:t>Yes: the strength of each synapse can be modified through use or disuse.</a:t>
            </a:r>
            <a:endParaRPr lang="en-US" sz="3600" dirty="0">
              <a:solidFill>
                <a:srgbClr val="FF0000"/>
              </a:solidFill>
              <a:latin typeface="Myriad Pro"/>
              <a:cs typeface="Myriad Pro"/>
            </a:endParaRPr>
          </a:p>
        </p:txBody>
      </p:sp>
    </p:spTree>
    <p:extLst>
      <p:ext uri="{BB962C8B-B14F-4D97-AF65-F5344CB8AC3E}">
        <p14:creationId xmlns:p14="http://schemas.microsoft.com/office/powerpoint/2010/main" val="33117228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57200" y="438991"/>
            <a:ext cx="8229600" cy="1143000"/>
          </a:xfrm>
        </p:spPr>
        <p:txBody>
          <a:bodyPr>
            <a:normAutofit fontScale="90000"/>
          </a:bodyPr>
          <a:lstStyle/>
          <a:p>
            <a:r>
              <a:rPr lang="en-US" dirty="0" smtClean="0">
                <a:latin typeface="Myriad Pro"/>
                <a:cs typeface="Myriad Pro"/>
              </a:rPr>
              <a:t>Recap: proving Turing completeness</a:t>
            </a:r>
            <a:endParaRPr lang="en-US" dirty="0">
              <a:latin typeface="Myriad Pro"/>
              <a:cs typeface="Myriad Pro"/>
            </a:endParaRPr>
          </a:p>
        </p:txBody>
      </p:sp>
      <p:sp>
        <p:nvSpPr>
          <p:cNvPr id="11" name="Content Placeholder 10"/>
          <p:cNvSpPr>
            <a:spLocks noGrp="1"/>
          </p:cNvSpPr>
          <p:nvPr>
            <p:ph idx="1"/>
          </p:nvPr>
        </p:nvSpPr>
        <p:spPr>
          <a:xfrm>
            <a:off x="457200" y="2138082"/>
            <a:ext cx="5519271" cy="4525963"/>
          </a:xfrm>
        </p:spPr>
        <p:txBody>
          <a:bodyPr/>
          <a:lstStyle/>
          <a:p>
            <a:pPr marL="0" indent="0">
              <a:buNone/>
            </a:pPr>
            <a:r>
              <a:rPr lang="en-US" dirty="0" smtClean="0">
                <a:latin typeface="Myriad Pro"/>
                <a:cs typeface="Myriad Pro"/>
              </a:rPr>
              <a:t>A system is Turing complete if:</a:t>
            </a:r>
          </a:p>
          <a:p>
            <a:r>
              <a:rPr lang="en-US" dirty="0" smtClean="0">
                <a:latin typeface="Myriad Pro"/>
                <a:cs typeface="Myriad Pro"/>
              </a:rPr>
              <a:t>It can implement any Boolean function</a:t>
            </a:r>
          </a:p>
          <a:p>
            <a:pPr lvl="1"/>
            <a:r>
              <a:rPr lang="en-US" dirty="0" smtClean="0">
                <a:latin typeface="Myriad Pro"/>
                <a:cs typeface="Myriad Pro"/>
              </a:rPr>
              <a:t>This will be true if it can implement NAND gates</a:t>
            </a:r>
          </a:p>
          <a:p>
            <a:r>
              <a:rPr lang="en-US" dirty="0" smtClean="0">
                <a:latin typeface="Myriad Pro"/>
                <a:cs typeface="Myriad Pro"/>
              </a:rPr>
              <a:t>It has unlimited memory</a:t>
            </a:r>
            <a:endParaRPr lang="en-US" dirty="0">
              <a:latin typeface="Myriad Pro"/>
              <a:cs typeface="Myriad Pro"/>
            </a:endParaRPr>
          </a:p>
        </p:txBody>
      </p:sp>
      <p:grpSp>
        <p:nvGrpSpPr>
          <p:cNvPr id="12" name="Group 11"/>
          <p:cNvGrpSpPr/>
          <p:nvPr/>
        </p:nvGrpSpPr>
        <p:grpSpPr>
          <a:xfrm>
            <a:off x="6081059" y="3448428"/>
            <a:ext cx="2196351" cy="747059"/>
            <a:chOff x="1464232" y="5077017"/>
            <a:chExt cx="2196351" cy="747059"/>
          </a:xfrm>
        </p:grpSpPr>
        <p:cxnSp>
          <p:nvCxnSpPr>
            <p:cNvPr id="13" name="Straight Connector 12"/>
            <p:cNvCxnSpPr/>
            <p:nvPr/>
          </p:nvCxnSpPr>
          <p:spPr>
            <a:xfrm flipH="1">
              <a:off x="1464232" y="5265275"/>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464232" y="5641792"/>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3272112" y="5438593"/>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12470" y="5210009"/>
              <a:ext cx="971176" cy="461665"/>
            </a:xfrm>
            <a:prstGeom prst="rect">
              <a:avLst/>
            </a:prstGeom>
            <a:noFill/>
          </p:spPr>
          <p:txBody>
            <a:bodyPr wrap="square" rtlCol="0">
              <a:spAutoFit/>
            </a:bodyPr>
            <a:lstStyle/>
            <a:p>
              <a:pPr algn="ctr"/>
              <a:r>
                <a:rPr lang="en-US" sz="2400" dirty="0" smtClean="0">
                  <a:latin typeface="Myriad Pro"/>
                  <a:cs typeface="Myriad Pro"/>
                </a:rPr>
                <a:t>NAND</a:t>
              </a:r>
              <a:endParaRPr lang="en-US" sz="2400" dirty="0">
                <a:latin typeface="Myriad Pro"/>
                <a:cs typeface="Myriad Pro"/>
              </a:endParaRPr>
            </a:p>
          </p:txBody>
        </p:sp>
        <p:sp>
          <p:nvSpPr>
            <p:cNvPr id="17" name="Delay 16"/>
            <p:cNvSpPr/>
            <p:nvPr/>
          </p:nvSpPr>
          <p:spPr>
            <a:xfrm>
              <a:off x="1852704" y="5077017"/>
              <a:ext cx="1150470" cy="747059"/>
            </a:xfrm>
            <a:prstGeom prst="flowChartDelay">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3003174" y="5304124"/>
              <a:ext cx="268938" cy="268938"/>
            </a:xfrm>
            <a:prstGeom prst="ellips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6322064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93060" y="384193"/>
            <a:ext cx="8187764" cy="6247864"/>
          </a:xfrm>
          <a:prstGeom prst="rect">
            <a:avLst/>
          </a:prstGeom>
        </p:spPr>
        <p:txBody>
          <a:bodyPr wrap="square">
            <a:spAutoFit/>
          </a:bodyPr>
          <a:lstStyle/>
          <a:p>
            <a:pPr algn="ctr"/>
            <a:r>
              <a:rPr lang="en-US" sz="4000" dirty="0" smtClean="0">
                <a:latin typeface="Myriad Pro"/>
                <a:cs typeface="Myriad Pro"/>
              </a:rPr>
              <a:t>Neural systems are</a:t>
            </a:r>
            <a:br>
              <a:rPr lang="en-US" sz="4000" dirty="0" smtClean="0">
                <a:latin typeface="Myriad Pro"/>
                <a:cs typeface="Myriad Pro"/>
              </a:rPr>
            </a:br>
            <a:r>
              <a:rPr lang="en-US" sz="4000" dirty="0" smtClean="0">
                <a:latin typeface="Myriad Pro"/>
                <a:cs typeface="Myriad Pro"/>
              </a:rPr>
              <a:t>Turing complete</a:t>
            </a:r>
            <a:br>
              <a:rPr lang="en-US" sz="4000" dirty="0" smtClean="0">
                <a:latin typeface="Myriad Pro"/>
                <a:cs typeface="Myriad Pro"/>
              </a:rPr>
            </a:br>
            <a:r>
              <a:rPr lang="en-US" sz="4000" dirty="0" smtClean="0">
                <a:latin typeface="Myriad Pro"/>
                <a:cs typeface="Myriad Pro"/>
              </a:rPr>
              <a:t/>
            </a:r>
            <a:br>
              <a:rPr lang="en-US" sz="4000" dirty="0" smtClean="0">
                <a:latin typeface="Myriad Pro"/>
                <a:cs typeface="Myriad Pro"/>
              </a:rPr>
            </a:br>
            <a:r>
              <a:rPr lang="en-US" sz="4000" dirty="0" smtClean="0">
                <a:latin typeface="Myriad Pro"/>
                <a:cs typeface="Myriad Pro"/>
              </a:rPr>
              <a:t/>
            </a:r>
            <a:br>
              <a:rPr lang="en-US" sz="4000" dirty="0" smtClean="0">
                <a:latin typeface="Myriad Pro"/>
                <a:cs typeface="Myriad Pro"/>
              </a:rPr>
            </a:br>
            <a:r>
              <a:rPr lang="en-US" sz="4000" dirty="0" smtClean="0">
                <a:latin typeface="Myriad Pro"/>
                <a:cs typeface="Myriad Pro"/>
              </a:rPr>
              <a:t/>
            </a:r>
            <a:br>
              <a:rPr lang="en-US" sz="4000" dirty="0" smtClean="0">
                <a:latin typeface="Myriad Pro"/>
                <a:cs typeface="Myriad Pro"/>
              </a:rPr>
            </a:br>
            <a:r>
              <a:rPr lang="en-US" sz="4000" dirty="0" smtClean="0">
                <a:latin typeface="Myriad Pro"/>
                <a:cs typeface="Myriad Pro"/>
              </a:rPr>
              <a:t/>
            </a:r>
            <a:br>
              <a:rPr lang="en-US" sz="4000" dirty="0" smtClean="0">
                <a:latin typeface="Myriad Pro"/>
                <a:cs typeface="Myriad Pro"/>
              </a:rPr>
            </a:br>
            <a:r>
              <a:rPr lang="en-US" sz="4000" dirty="0" smtClean="0">
                <a:latin typeface="Myriad Pro"/>
                <a:cs typeface="Myriad Pro"/>
              </a:rPr>
              <a:t/>
            </a:r>
            <a:br>
              <a:rPr lang="en-US" sz="4000" dirty="0" smtClean="0">
                <a:latin typeface="Myriad Pro"/>
                <a:cs typeface="Myriad Pro"/>
              </a:rPr>
            </a:br>
            <a:r>
              <a:rPr lang="en-US" sz="4000" dirty="0" smtClean="0">
                <a:latin typeface="Myriad Pro"/>
                <a:cs typeface="Myriad Pro"/>
              </a:rPr>
              <a:t/>
            </a:r>
            <a:br>
              <a:rPr lang="en-US" sz="4000" dirty="0" smtClean="0">
                <a:latin typeface="Myriad Pro"/>
                <a:cs typeface="Myriad Pro"/>
              </a:rPr>
            </a:br>
            <a:r>
              <a:rPr lang="en-US" sz="4000" dirty="0" smtClean="0">
                <a:latin typeface="Myriad Pro"/>
                <a:cs typeface="Myriad Pro"/>
              </a:rPr>
              <a:t/>
            </a:r>
            <a:br>
              <a:rPr lang="en-US" sz="4000" dirty="0" smtClean="0">
                <a:latin typeface="Myriad Pro"/>
                <a:cs typeface="Myriad Pro"/>
              </a:rPr>
            </a:br>
            <a:r>
              <a:rPr lang="en-US" sz="4000" dirty="0" smtClean="0">
                <a:latin typeface="Myriad Pro"/>
                <a:cs typeface="Myriad Pro"/>
              </a:rPr>
              <a:t>…but what about the rest of biology?</a:t>
            </a:r>
            <a:endParaRPr lang="en-US" sz="4000" dirty="0">
              <a:latin typeface="Myriad Pro"/>
              <a:cs typeface="Myriad Pro"/>
            </a:endParaRPr>
          </a:p>
        </p:txBody>
      </p:sp>
      <p:pic>
        <p:nvPicPr>
          <p:cNvPr id="8" name="Picture 7"/>
          <p:cNvPicPr>
            <a:picLocks noChangeAspect="1"/>
          </p:cNvPicPr>
          <p:nvPr/>
        </p:nvPicPr>
        <p:blipFill rotWithShape="1">
          <a:blip r:embed="rId3"/>
          <a:srcRect l="6171" r="14629"/>
          <a:stretch/>
        </p:blipFill>
        <p:spPr>
          <a:xfrm>
            <a:off x="1561474" y="1927411"/>
            <a:ext cx="5819465" cy="3745753"/>
          </a:xfrm>
          <a:prstGeom prst="rect">
            <a:avLst/>
          </a:prstGeom>
        </p:spPr>
      </p:pic>
      <p:sp>
        <p:nvSpPr>
          <p:cNvPr id="11" name="Rectangle 10"/>
          <p:cNvSpPr/>
          <p:nvPr/>
        </p:nvSpPr>
        <p:spPr>
          <a:xfrm>
            <a:off x="493060" y="5856941"/>
            <a:ext cx="8187764" cy="775116"/>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937273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52422"/>
          </a:xfrm>
        </p:spPr>
        <p:txBody>
          <a:bodyPr>
            <a:normAutofit/>
          </a:bodyPr>
          <a:lstStyle/>
          <a:p>
            <a:r>
              <a:rPr lang="en-US" sz="4000" dirty="0" smtClean="0">
                <a:latin typeface="Myriad Pro"/>
                <a:cs typeface="Myriad Pro"/>
              </a:rPr>
              <a:t/>
            </a:r>
            <a:br>
              <a:rPr lang="en-US" sz="4000" dirty="0" smtClean="0">
                <a:latin typeface="Myriad Pro"/>
                <a:cs typeface="Myriad Pro"/>
              </a:rPr>
            </a:br>
            <a:r>
              <a:rPr lang="en-US" sz="4000" dirty="0" smtClean="0">
                <a:latin typeface="Myriad Pro"/>
                <a:cs typeface="Myriad Pro"/>
              </a:rPr>
              <a:t>We would need to prove Turing completeness in one of the fundamental qualities of living things</a:t>
            </a:r>
            <a:br>
              <a:rPr lang="en-US" sz="4000" dirty="0" smtClean="0">
                <a:latin typeface="Myriad Pro"/>
                <a:cs typeface="Myriad Pro"/>
              </a:rPr>
            </a:br>
            <a:r>
              <a:rPr lang="en-US" sz="4000" dirty="0">
                <a:latin typeface="Myriad Pro"/>
                <a:cs typeface="Myriad Pro"/>
              </a:rPr>
              <a:t/>
            </a:r>
            <a:br>
              <a:rPr lang="en-US" sz="4000" dirty="0">
                <a:latin typeface="Myriad Pro"/>
                <a:cs typeface="Myriad Pro"/>
              </a:rPr>
            </a:br>
            <a:r>
              <a:rPr lang="en-US" sz="4000" dirty="0" smtClean="0">
                <a:latin typeface="Myriad Pro"/>
                <a:cs typeface="Myriad Pro"/>
              </a:rPr>
              <a:t/>
            </a:r>
            <a:br>
              <a:rPr lang="en-US" sz="4000" dirty="0" smtClean="0">
                <a:latin typeface="Myriad Pro"/>
                <a:cs typeface="Myriad Pro"/>
              </a:rPr>
            </a:br>
            <a:r>
              <a:rPr lang="en-US" sz="4000" dirty="0" smtClean="0">
                <a:latin typeface="Myriad Pro"/>
                <a:cs typeface="Myriad Pro"/>
              </a:rPr>
              <a:t>…but what are they?</a:t>
            </a:r>
            <a:endParaRPr lang="en-US" sz="4000" dirty="0">
              <a:latin typeface="Myriad Pro"/>
              <a:cs typeface="Myriad Pro"/>
            </a:endParaRPr>
          </a:p>
        </p:txBody>
      </p:sp>
    </p:spTree>
    <p:extLst>
      <p:ext uri="{BB962C8B-B14F-4D97-AF65-F5344CB8AC3E}">
        <p14:creationId xmlns:p14="http://schemas.microsoft.com/office/powerpoint/2010/main" val="24026246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According to </a:t>
            </a:r>
            <a:r>
              <a:rPr lang="en-US" dirty="0">
                <a:latin typeface="Myriad Pro"/>
                <a:cs typeface="Myriad Pro"/>
              </a:rPr>
              <a:t>W</a:t>
            </a:r>
            <a:r>
              <a:rPr lang="en-US" dirty="0" smtClean="0">
                <a:latin typeface="Myriad Pro"/>
                <a:cs typeface="Myriad Pro"/>
              </a:rPr>
              <a:t>ikipedia</a:t>
            </a:r>
            <a:endParaRPr lang="en-US" dirty="0">
              <a:latin typeface="Myriad Pro"/>
              <a:cs typeface="Myriad Pro"/>
            </a:endParaRPr>
          </a:p>
        </p:txBody>
      </p:sp>
      <p:sp>
        <p:nvSpPr>
          <p:cNvPr id="3" name="Content Placeholder 2"/>
          <p:cNvSpPr>
            <a:spLocks noGrp="1"/>
          </p:cNvSpPr>
          <p:nvPr>
            <p:ph idx="1"/>
          </p:nvPr>
        </p:nvSpPr>
        <p:spPr>
          <a:xfrm>
            <a:off x="2345768" y="1600200"/>
            <a:ext cx="4512235" cy="4525963"/>
          </a:xfrm>
        </p:spPr>
        <p:txBody>
          <a:bodyPr/>
          <a:lstStyle/>
          <a:p>
            <a:r>
              <a:rPr lang="en-US" dirty="0" smtClean="0">
                <a:latin typeface="Myriad Pro"/>
                <a:cs typeface="Myriad Pro"/>
              </a:rPr>
              <a:t>Homeostasis</a:t>
            </a:r>
          </a:p>
          <a:p>
            <a:r>
              <a:rPr lang="en-US" dirty="0" smtClean="0">
                <a:latin typeface="Myriad Pro"/>
                <a:cs typeface="Myriad Pro"/>
              </a:rPr>
              <a:t>(Cellular) organization</a:t>
            </a:r>
          </a:p>
          <a:p>
            <a:r>
              <a:rPr lang="en-US" dirty="0" smtClean="0">
                <a:latin typeface="Myriad Pro"/>
                <a:cs typeface="Myriad Pro"/>
              </a:rPr>
              <a:t>Metabolism</a:t>
            </a:r>
          </a:p>
          <a:p>
            <a:r>
              <a:rPr lang="en-US" dirty="0" smtClean="0">
                <a:latin typeface="Myriad Pro"/>
                <a:cs typeface="Myriad Pro"/>
              </a:rPr>
              <a:t>Growth</a:t>
            </a:r>
          </a:p>
          <a:p>
            <a:r>
              <a:rPr lang="en-US" dirty="0" smtClean="0">
                <a:latin typeface="Myriad Pro"/>
                <a:cs typeface="Myriad Pro"/>
              </a:rPr>
              <a:t>Adaptation</a:t>
            </a:r>
          </a:p>
          <a:p>
            <a:r>
              <a:rPr lang="en-US" dirty="0" smtClean="0">
                <a:latin typeface="Myriad Pro"/>
                <a:cs typeface="Myriad Pro"/>
              </a:rPr>
              <a:t>Response to stimuli</a:t>
            </a:r>
          </a:p>
          <a:p>
            <a:r>
              <a:rPr lang="en-US" dirty="0" smtClean="0">
                <a:latin typeface="Myriad Pro"/>
                <a:cs typeface="Myriad Pro"/>
              </a:rPr>
              <a:t>Reproduction</a:t>
            </a:r>
            <a:endParaRPr lang="en-US" dirty="0">
              <a:latin typeface="Myriad Pro"/>
              <a:cs typeface="Myriad Pro"/>
            </a:endParaRPr>
          </a:p>
        </p:txBody>
      </p:sp>
    </p:spTree>
    <p:extLst>
      <p:ext uri="{BB962C8B-B14F-4D97-AF65-F5344CB8AC3E}">
        <p14:creationId xmlns:p14="http://schemas.microsoft.com/office/powerpoint/2010/main" val="16598758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According to </a:t>
            </a:r>
            <a:r>
              <a:rPr lang="en-US" dirty="0">
                <a:latin typeface="Myriad Pro"/>
                <a:cs typeface="Myriad Pro"/>
              </a:rPr>
              <a:t>W</a:t>
            </a:r>
            <a:r>
              <a:rPr lang="en-US" dirty="0" smtClean="0">
                <a:latin typeface="Myriad Pro"/>
                <a:cs typeface="Myriad Pro"/>
              </a:rPr>
              <a:t>ikipedia</a:t>
            </a:r>
            <a:endParaRPr lang="en-US" dirty="0">
              <a:latin typeface="Myriad Pro"/>
              <a:cs typeface="Myriad Pro"/>
            </a:endParaRPr>
          </a:p>
        </p:txBody>
      </p:sp>
      <p:sp>
        <p:nvSpPr>
          <p:cNvPr id="3" name="Content Placeholder 2"/>
          <p:cNvSpPr>
            <a:spLocks noGrp="1"/>
          </p:cNvSpPr>
          <p:nvPr>
            <p:ph idx="1"/>
          </p:nvPr>
        </p:nvSpPr>
        <p:spPr>
          <a:xfrm>
            <a:off x="2345768" y="1600200"/>
            <a:ext cx="4512235" cy="4525963"/>
          </a:xfrm>
        </p:spPr>
        <p:txBody>
          <a:bodyPr/>
          <a:lstStyle/>
          <a:p>
            <a:r>
              <a:rPr lang="en-US" dirty="0" smtClean="0">
                <a:latin typeface="Myriad Pro"/>
                <a:cs typeface="Myriad Pro"/>
              </a:rPr>
              <a:t>Homeostasis</a:t>
            </a:r>
          </a:p>
          <a:p>
            <a:r>
              <a:rPr lang="en-US" dirty="0" smtClean="0">
                <a:latin typeface="Myriad Pro"/>
                <a:cs typeface="Myriad Pro"/>
              </a:rPr>
              <a:t>(Cellular) organization</a:t>
            </a:r>
          </a:p>
          <a:p>
            <a:r>
              <a:rPr lang="en-US" dirty="0" smtClean="0">
                <a:latin typeface="Myriad Pro"/>
                <a:cs typeface="Myriad Pro"/>
              </a:rPr>
              <a:t>Metabolism</a:t>
            </a:r>
          </a:p>
          <a:p>
            <a:r>
              <a:rPr lang="en-US" dirty="0" smtClean="0">
                <a:latin typeface="Myriad Pro"/>
                <a:cs typeface="Myriad Pro"/>
              </a:rPr>
              <a:t>Growth</a:t>
            </a:r>
          </a:p>
          <a:p>
            <a:r>
              <a:rPr lang="en-US" dirty="0" smtClean="0">
                <a:solidFill>
                  <a:srgbClr val="FF0000"/>
                </a:solidFill>
                <a:latin typeface="Myriad Pro"/>
                <a:cs typeface="Myriad Pro"/>
              </a:rPr>
              <a:t>Adaptation</a:t>
            </a:r>
          </a:p>
          <a:p>
            <a:r>
              <a:rPr lang="en-US" dirty="0" smtClean="0">
                <a:latin typeface="Myriad Pro"/>
                <a:cs typeface="Myriad Pro"/>
              </a:rPr>
              <a:t>Response to stimuli</a:t>
            </a:r>
          </a:p>
          <a:p>
            <a:r>
              <a:rPr lang="en-US" dirty="0" smtClean="0">
                <a:solidFill>
                  <a:srgbClr val="FF0000"/>
                </a:solidFill>
                <a:latin typeface="Myriad Pro"/>
                <a:cs typeface="Myriad Pro"/>
              </a:rPr>
              <a:t>Reproduction</a:t>
            </a:r>
            <a:endParaRPr lang="en-US" dirty="0">
              <a:solidFill>
                <a:srgbClr val="FF0000"/>
              </a:solidFill>
              <a:latin typeface="Myriad Pro"/>
              <a:cs typeface="Myriad Pro"/>
            </a:endParaRPr>
          </a:p>
        </p:txBody>
      </p:sp>
    </p:spTree>
    <p:extLst>
      <p:ext uri="{BB962C8B-B14F-4D97-AF65-F5344CB8AC3E}">
        <p14:creationId xmlns:p14="http://schemas.microsoft.com/office/powerpoint/2010/main" val="335638423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Self-reproduction with error is sufficient for adaptation</a:t>
            </a:r>
            <a:endParaRPr lang="en-US" dirty="0"/>
          </a:p>
        </p:txBody>
      </p:sp>
      <p:pic>
        <p:nvPicPr>
          <p:cNvPr id="4" name="Picture 3"/>
          <p:cNvPicPr>
            <a:picLocks noChangeAspect="1"/>
          </p:cNvPicPr>
          <p:nvPr/>
        </p:nvPicPr>
        <p:blipFill>
          <a:blip r:embed="rId2"/>
          <a:stretch>
            <a:fillRect/>
          </a:stretch>
        </p:blipFill>
        <p:spPr>
          <a:xfrm>
            <a:off x="285376" y="2046195"/>
            <a:ext cx="2960800" cy="3601570"/>
          </a:xfrm>
          <a:prstGeom prst="rect">
            <a:avLst/>
          </a:prstGeom>
        </p:spPr>
      </p:pic>
      <p:sp>
        <p:nvSpPr>
          <p:cNvPr id="5" name="TextBox 4"/>
          <p:cNvSpPr txBox="1"/>
          <p:nvPr/>
        </p:nvSpPr>
        <p:spPr>
          <a:xfrm>
            <a:off x="3246178" y="2328563"/>
            <a:ext cx="5897822" cy="830997"/>
          </a:xfrm>
          <a:prstGeom prst="rect">
            <a:avLst/>
          </a:prstGeom>
          <a:noFill/>
        </p:spPr>
        <p:txBody>
          <a:bodyPr wrap="square" rtlCol="0">
            <a:spAutoFit/>
          </a:bodyPr>
          <a:lstStyle/>
          <a:p>
            <a:pPr algn="ctr"/>
            <a:r>
              <a:rPr lang="en-US" sz="2400" dirty="0" smtClean="0">
                <a:latin typeface="Myriad Pro"/>
                <a:cs typeface="Myriad Pro"/>
              </a:rPr>
              <a:t>R. A. Fisher’s 1930 </a:t>
            </a:r>
          </a:p>
          <a:p>
            <a:pPr algn="ctr"/>
            <a:r>
              <a:rPr lang="en-US" sz="2400" dirty="0" smtClean="0">
                <a:latin typeface="Myriad Pro"/>
                <a:cs typeface="Myriad Pro"/>
              </a:rPr>
              <a:t>Fundamental Theorem of Natural Selection:</a:t>
            </a:r>
            <a:endParaRPr lang="en-US" sz="2400" dirty="0">
              <a:latin typeface="Myriad Pro"/>
              <a:cs typeface="Myriad Pro"/>
            </a:endParaRPr>
          </a:p>
        </p:txBody>
      </p:sp>
      <p:sp>
        <p:nvSpPr>
          <p:cNvPr id="6" name="TextBox 5"/>
          <p:cNvSpPr txBox="1"/>
          <p:nvPr/>
        </p:nvSpPr>
        <p:spPr>
          <a:xfrm>
            <a:off x="4067943" y="3616495"/>
            <a:ext cx="4269234" cy="1200328"/>
          </a:xfrm>
          <a:prstGeom prst="rect">
            <a:avLst/>
          </a:prstGeom>
          <a:noFill/>
        </p:spPr>
        <p:txBody>
          <a:bodyPr wrap="square" rtlCol="0">
            <a:spAutoFit/>
          </a:bodyPr>
          <a:lstStyle/>
          <a:p>
            <a:pPr algn="ctr"/>
            <a:r>
              <a:rPr lang="en-US" sz="2400" dirty="0" smtClean="0">
                <a:latin typeface="Myriad Pro"/>
                <a:cs typeface="Myriad Pro"/>
              </a:rPr>
              <a:t>“The rate of increase in fitness of any organism is equal to its genetic variance in fitness.”</a:t>
            </a:r>
            <a:endParaRPr lang="en-US" sz="2400" dirty="0">
              <a:latin typeface="Myriad Pro"/>
              <a:cs typeface="Myriad Pro"/>
            </a:endParaRPr>
          </a:p>
        </p:txBody>
      </p:sp>
    </p:spTree>
    <p:extLst>
      <p:ext uri="{BB962C8B-B14F-4D97-AF65-F5344CB8AC3E}">
        <p14:creationId xmlns:p14="http://schemas.microsoft.com/office/powerpoint/2010/main" val="23686519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Johnny von Neumann</a:t>
            </a:r>
            <a:endParaRPr lang="en-US" dirty="0"/>
          </a:p>
        </p:txBody>
      </p:sp>
      <p:pic>
        <p:nvPicPr>
          <p:cNvPr id="4" name="Picture 3"/>
          <p:cNvPicPr>
            <a:picLocks noChangeAspect="1"/>
          </p:cNvPicPr>
          <p:nvPr/>
        </p:nvPicPr>
        <p:blipFill>
          <a:blip r:embed="rId3"/>
          <a:stretch>
            <a:fillRect/>
          </a:stretch>
        </p:blipFill>
        <p:spPr>
          <a:xfrm>
            <a:off x="457200" y="1581991"/>
            <a:ext cx="3288228" cy="4288118"/>
          </a:xfrm>
          <a:prstGeom prst="rect">
            <a:avLst/>
          </a:prstGeom>
        </p:spPr>
      </p:pic>
      <p:pic>
        <p:nvPicPr>
          <p:cNvPr id="9" name="Picture 8"/>
          <p:cNvPicPr>
            <a:picLocks noChangeAspect="1"/>
          </p:cNvPicPr>
          <p:nvPr/>
        </p:nvPicPr>
        <p:blipFill>
          <a:blip r:embed="rId4"/>
          <a:stretch>
            <a:fillRect/>
          </a:stretch>
        </p:blipFill>
        <p:spPr>
          <a:xfrm>
            <a:off x="4408921" y="2307665"/>
            <a:ext cx="4020891" cy="2682688"/>
          </a:xfrm>
          <a:prstGeom prst="rect">
            <a:avLst/>
          </a:prstGeom>
        </p:spPr>
      </p:pic>
    </p:spTree>
    <p:extLst>
      <p:ext uri="{BB962C8B-B14F-4D97-AF65-F5344CB8AC3E}">
        <p14:creationId xmlns:p14="http://schemas.microsoft.com/office/powerpoint/2010/main" val="30150609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v</a:t>
            </a:r>
            <a:r>
              <a:rPr lang="en-US" dirty="0" smtClean="0"/>
              <a:t>on Neumann’s Universal Constructor</a:t>
            </a:r>
            <a:endParaRPr lang="en-US" dirty="0"/>
          </a:p>
        </p:txBody>
      </p:sp>
      <p:pic>
        <p:nvPicPr>
          <p:cNvPr id="4" name="Picture 3"/>
          <p:cNvPicPr>
            <a:picLocks noChangeAspect="1"/>
          </p:cNvPicPr>
          <p:nvPr/>
        </p:nvPicPr>
        <p:blipFill rotWithShape="1">
          <a:blip r:embed="rId3"/>
          <a:srcRect l="1853" t="1525" b="1744"/>
          <a:stretch/>
        </p:blipFill>
        <p:spPr>
          <a:xfrm>
            <a:off x="651433" y="2090254"/>
            <a:ext cx="2654747" cy="2988235"/>
          </a:xfrm>
          <a:prstGeom prst="rect">
            <a:avLst/>
          </a:prstGeom>
        </p:spPr>
      </p:pic>
      <p:sp>
        <p:nvSpPr>
          <p:cNvPr id="5" name="TextBox 4"/>
          <p:cNvSpPr txBox="1"/>
          <p:nvPr/>
        </p:nvSpPr>
        <p:spPr>
          <a:xfrm>
            <a:off x="407780" y="5078489"/>
            <a:ext cx="3219068" cy="461665"/>
          </a:xfrm>
          <a:prstGeom prst="rect">
            <a:avLst/>
          </a:prstGeom>
          <a:noFill/>
        </p:spPr>
        <p:txBody>
          <a:bodyPr wrap="square" rtlCol="0">
            <a:spAutoFit/>
          </a:bodyPr>
          <a:lstStyle/>
          <a:p>
            <a:pPr algn="ctr"/>
            <a:r>
              <a:rPr lang="en-US" sz="2400" dirty="0" smtClean="0">
                <a:latin typeface="Myriad Pro"/>
                <a:cs typeface="Myriad Pro"/>
              </a:rPr>
              <a:t>Stan </a:t>
            </a:r>
            <a:r>
              <a:rPr lang="en-US" sz="2400" dirty="0" err="1" smtClean="0">
                <a:latin typeface="Myriad Pro"/>
                <a:cs typeface="Myriad Pro"/>
              </a:rPr>
              <a:t>Ulam</a:t>
            </a:r>
            <a:endParaRPr lang="en-US" sz="2400" dirty="0">
              <a:latin typeface="Myriad Pro"/>
              <a:cs typeface="Myriad Pro"/>
            </a:endParaRPr>
          </a:p>
        </p:txBody>
      </p:sp>
      <p:pic>
        <p:nvPicPr>
          <p:cNvPr id="6" name="Picture 5"/>
          <p:cNvPicPr>
            <a:picLocks noChangeAspect="1"/>
          </p:cNvPicPr>
          <p:nvPr/>
        </p:nvPicPr>
        <p:blipFill>
          <a:blip r:embed="rId4"/>
          <a:stretch>
            <a:fillRect/>
          </a:stretch>
        </p:blipFill>
        <p:spPr>
          <a:xfrm>
            <a:off x="4213409" y="2105195"/>
            <a:ext cx="4183528" cy="3022461"/>
          </a:xfrm>
          <a:prstGeom prst="rect">
            <a:avLst/>
          </a:prstGeom>
        </p:spPr>
      </p:pic>
      <p:pic>
        <p:nvPicPr>
          <p:cNvPr id="7" name="Picture 6"/>
          <p:cNvPicPr>
            <a:picLocks noChangeAspect="1"/>
          </p:cNvPicPr>
          <p:nvPr/>
        </p:nvPicPr>
        <p:blipFill>
          <a:blip r:embed="rId5"/>
          <a:stretch>
            <a:fillRect/>
          </a:stretch>
        </p:blipFill>
        <p:spPr>
          <a:xfrm>
            <a:off x="2802965" y="1838512"/>
            <a:ext cx="3810000" cy="3467100"/>
          </a:xfrm>
          <a:prstGeom prst="rect">
            <a:avLst/>
          </a:prstGeom>
        </p:spPr>
      </p:pic>
    </p:spTree>
    <p:extLst>
      <p:ext uri="{BB962C8B-B14F-4D97-AF65-F5344CB8AC3E}">
        <p14:creationId xmlns:p14="http://schemas.microsoft.com/office/powerpoint/2010/main" val="3597905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would you design a constructor?</a:t>
            </a:r>
            <a:endParaRPr lang="en-US" dirty="0"/>
          </a:p>
        </p:txBody>
      </p:sp>
      <p:pic>
        <p:nvPicPr>
          <p:cNvPr id="4" name="Picture 3"/>
          <p:cNvPicPr>
            <a:picLocks noChangeAspect="1"/>
          </p:cNvPicPr>
          <p:nvPr/>
        </p:nvPicPr>
        <p:blipFill>
          <a:blip r:embed="rId2"/>
          <a:stretch>
            <a:fillRect/>
          </a:stretch>
        </p:blipFill>
        <p:spPr>
          <a:xfrm>
            <a:off x="262967" y="2823883"/>
            <a:ext cx="2755067" cy="1688352"/>
          </a:xfrm>
          <a:prstGeom prst="rect">
            <a:avLst/>
          </a:prstGeom>
        </p:spPr>
      </p:pic>
      <p:pic>
        <p:nvPicPr>
          <p:cNvPr id="6" name="Picture 5"/>
          <p:cNvPicPr>
            <a:picLocks noChangeAspect="1"/>
          </p:cNvPicPr>
          <p:nvPr/>
        </p:nvPicPr>
        <p:blipFill>
          <a:blip r:embed="rId3"/>
          <a:stretch>
            <a:fillRect/>
          </a:stretch>
        </p:blipFill>
        <p:spPr>
          <a:xfrm>
            <a:off x="1042150" y="1537167"/>
            <a:ext cx="900205" cy="644841"/>
          </a:xfrm>
          <a:prstGeom prst="rect">
            <a:avLst/>
          </a:prstGeom>
        </p:spPr>
      </p:pic>
      <p:pic>
        <p:nvPicPr>
          <p:cNvPr id="8" name="Picture 7"/>
          <p:cNvPicPr>
            <a:picLocks noChangeAspect="1"/>
          </p:cNvPicPr>
          <p:nvPr/>
        </p:nvPicPr>
        <p:blipFill>
          <a:blip r:embed="rId2"/>
          <a:stretch>
            <a:fillRect/>
          </a:stretch>
        </p:blipFill>
        <p:spPr>
          <a:xfrm>
            <a:off x="6144366" y="2838824"/>
            <a:ext cx="2755067" cy="1688352"/>
          </a:xfrm>
          <a:prstGeom prst="rect">
            <a:avLst/>
          </a:prstGeom>
        </p:spPr>
      </p:pic>
      <p:pic>
        <p:nvPicPr>
          <p:cNvPr id="9" name="Picture 8"/>
          <p:cNvPicPr>
            <a:picLocks noChangeAspect="1"/>
          </p:cNvPicPr>
          <p:nvPr/>
        </p:nvPicPr>
        <p:blipFill>
          <a:blip r:embed="rId3"/>
          <a:stretch>
            <a:fillRect/>
          </a:stretch>
        </p:blipFill>
        <p:spPr>
          <a:xfrm>
            <a:off x="6364195" y="5290390"/>
            <a:ext cx="900205" cy="644841"/>
          </a:xfrm>
          <a:prstGeom prst="rect">
            <a:avLst/>
          </a:prstGeom>
        </p:spPr>
      </p:pic>
      <p:pic>
        <p:nvPicPr>
          <p:cNvPr id="10" name="Picture 9"/>
          <p:cNvPicPr>
            <a:picLocks noChangeAspect="1"/>
          </p:cNvPicPr>
          <p:nvPr/>
        </p:nvPicPr>
        <p:blipFill>
          <a:blip r:embed="rId3"/>
          <a:stretch>
            <a:fillRect/>
          </a:stretch>
        </p:blipFill>
        <p:spPr>
          <a:xfrm>
            <a:off x="7801536" y="5290390"/>
            <a:ext cx="900205" cy="644841"/>
          </a:xfrm>
          <a:prstGeom prst="rect">
            <a:avLst/>
          </a:prstGeom>
        </p:spPr>
      </p:pic>
      <p:cxnSp>
        <p:nvCxnSpPr>
          <p:cNvPr id="12" name="Straight Arrow Connector 11"/>
          <p:cNvCxnSpPr/>
          <p:nvPr/>
        </p:nvCxnSpPr>
        <p:spPr>
          <a:xfrm>
            <a:off x="1492253" y="2211890"/>
            <a:ext cx="1867" cy="4328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6831105" y="4706191"/>
            <a:ext cx="280895" cy="4328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933765" y="4706191"/>
            <a:ext cx="268941" cy="4329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4"/>
          <a:stretch>
            <a:fillRect/>
          </a:stretch>
        </p:blipFill>
        <p:spPr>
          <a:xfrm>
            <a:off x="3282895" y="2657803"/>
            <a:ext cx="2655285" cy="1988901"/>
          </a:xfrm>
          <a:prstGeom prst="rect">
            <a:avLst/>
          </a:prstGeom>
        </p:spPr>
      </p:pic>
    </p:spTree>
    <p:extLst>
      <p:ext uri="{BB962C8B-B14F-4D97-AF65-F5344CB8AC3E}">
        <p14:creationId xmlns:p14="http://schemas.microsoft.com/office/powerpoint/2010/main" val="2651895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would you design a constructor?</a:t>
            </a:r>
            <a:endParaRPr lang="en-US" dirty="0"/>
          </a:p>
        </p:txBody>
      </p:sp>
      <p:pic>
        <p:nvPicPr>
          <p:cNvPr id="4" name="Picture 3"/>
          <p:cNvPicPr>
            <a:picLocks noChangeAspect="1"/>
          </p:cNvPicPr>
          <p:nvPr/>
        </p:nvPicPr>
        <p:blipFill>
          <a:blip r:embed="rId3"/>
          <a:stretch>
            <a:fillRect/>
          </a:stretch>
        </p:blipFill>
        <p:spPr>
          <a:xfrm>
            <a:off x="3299391" y="3137145"/>
            <a:ext cx="2755067" cy="1688352"/>
          </a:xfrm>
          <a:prstGeom prst="rect">
            <a:avLst/>
          </a:prstGeom>
        </p:spPr>
      </p:pic>
      <p:cxnSp>
        <p:nvCxnSpPr>
          <p:cNvPr id="12" name="Straight Arrow Connector 11"/>
          <p:cNvCxnSpPr/>
          <p:nvPr/>
        </p:nvCxnSpPr>
        <p:spPr>
          <a:xfrm>
            <a:off x="4519263" y="2525152"/>
            <a:ext cx="1867" cy="4328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3359476" y="5019342"/>
            <a:ext cx="280895" cy="4328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731077" y="5019231"/>
            <a:ext cx="0" cy="4330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stretch>
            <a:fillRect/>
          </a:stretch>
        </p:blipFill>
        <p:spPr>
          <a:xfrm>
            <a:off x="4151373" y="1596430"/>
            <a:ext cx="735780" cy="821183"/>
          </a:xfrm>
          <a:prstGeom prst="rect">
            <a:avLst/>
          </a:prstGeom>
        </p:spPr>
      </p:pic>
      <p:pic>
        <p:nvPicPr>
          <p:cNvPr id="18" name="Picture 17"/>
          <p:cNvPicPr>
            <a:picLocks noChangeAspect="1"/>
          </p:cNvPicPr>
          <p:nvPr/>
        </p:nvPicPr>
        <p:blipFill>
          <a:blip r:embed="rId4"/>
          <a:stretch>
            <a:fillRect/>
          </a:stretch>
        </p:blipFill>
        <p:spPr>
          <a:xfrm>
            <a:off x="2991586" y="5550769"/>
            <a:ext cx="735780" cy="821183"/>
          </a:xfrm>
          <a:prstGeom prst="rect">
            <a:avLst/>
          </a:prstGeom>
        </p:spPr>
      </p:pic>
      <p:pic>
        <p:nvPicPr>
          <p:cNvPr id="20" name="Picture 19"/>
          <p:cNvPicPr>
            <a:picLocks noChangeAspect="1"/>
          </p:cNvPicPr>
          <p:nvPr/>
        </p:nvPicPr>
        <p:blipFill>
          <a:blip r:embed="rId4"/>
          <a:stretch>
            <a:fillRect/>
          </a:stretch>
        </p:blipFill>
        <p:spPr>
          <a:xfrm>
            <a:off x="4363187" y="5550769"/>
            <a:ext cx="735780" cy="821183"/>
          </a:xfrm>
          <a:prstGeom prst="rect">
            <a:avLst/>
          </a:prstGeom>
        </p:spPr>
      </p:pic>
      <p:pic>
        <p:nvPicPr>
          <p:cNvPr id="10" name="Picture 9"/>
          <p:cNvPicPr>
            <a:picLocks noChangeAspect="1"/>
          </p:cNvPicPr>
          <p:nvPr/>
        </p:nvPicPr>
        <p:blipFill>
          <a:blip r:embed="rId5"/>
          <a:stretch>
            <a:fillRect/>
          </a:stretch>
        </p:blipFill>
        <p:spPr>
          <a:xfrm>
            <a:off x="5604355" y="5648252"/>
            <a:ext cx="900205" cy="644841"/>
          </a:xfrm>
          <a:prstGeom prst="rect">
            <a:avLst/>
          </a:prstGeom>
        </p:spPr>
      </p:pic>
      <p:cxnSp>
        <p:nvCxnSpPr>
          <p:cNvPr id="24" name="Straight Arrow Connector 23"/>
          <p:cNvCxnSpPr/>
          <p:nvPr/>
        </p:nvCxnSpPr>
        <p:spPr>
          <a:xfrm>
            <a:off x="5785517" y="5019231"/>
            <a:ext cx="268941" cy="4329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93712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933"/>
            <a:ext cx="8229600" cy="1143000"/>
          </a:xfrm>
        </p:spPr>
        <p:txBody>
          <a:bodyPr>
            <a:normAutofit fontScale="90000"/>
          </a:bodyPr>
          <a:lstStyle/>
          <a:p>
            <a:r>
              <a:rPr lang="en-US" dirty="0" smtClean="0"/>
              <a:t>With the right instructions, a universal constructor is also a self-replicator</a:t>
            </a:r>
            <a:endParaRPr lang="en-US" dirty="0"/>
          </a:p>
        </p:txBody>
      </p:sp>
      <p:pic>
        <p:nvPicPr>
          <p:cNvPr id="4" name="Picture 3"/>
          <p:cNvPicPr>
            <a:picLocks noChangeAspect="1"/>
          </p:cNvPicPr>
          <p:nvPr/>
        </p:nvPicPr>
        <p:blipFill>
          <a:blip r:embed="rId3"/>
          <a:stretch>
            <a:fillRect/>
          </a:stretch>
        </p:blipFill>
        <p:spPr>
          <a:xfrm>
            <a:off x="3299391" y="3137145"/>
            <a:ext cx="2755067" cy="1688352"/>
          </a:xfrm>
          <a:prstGeom prst="rect">
            <a:avLst/>
          </a:prstGeom>
        </p:spPr>
      </p:pic>
      <p:cxnSp>
        <p:nvCxnSpPr>
          <p:cNvPr id="12" name="Straight Arrow Connector 11"/>
          <p:cNvCxnSpPr/>
          <p:nvPr/>
        </p:nvCxnSpPr>
        <p:spPr>
          <a:xfrm>
            <a:off x="4519263" y="2525152"/>
            <a:ext cx="1867" cy="4328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3359476" y="5019342"/>
            <a:ext cx="280895" cy="43280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4731077" y="5019231"/>
            <a:ext cx="0" cy="43303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4"/>
          <a:stretch>
            <a:fillRect/>
          </a:stretch>
        </p:blipFill>
        <p:spPr>
          <a:xfrm>
            <a:off x="4151373" y="1596430"/>
            <a:ext cx="735780" cy="821183"/>
          </a:xfrm>
          <a:prstGeom prst="rect">
            <a:avLst/>
          </a:prstGeom>
        </p:spPr>
      </p:pic>
      <p:pic>
        <p:nvPicPr>
          <p:cNvPr id="18" name="Picture 17"/>
          <p:cNvPicPr>
            <a:picLocks noChangeAspect="1"/>
          </p:cNvPicPr>
          <p:nvPr/>
        </p:nvPicPr>
        <p:blipFill>
          <a:blip r:embed="rId4"/>
          <a:stretch>
            <a:fillRect/>
          </a:stretch>
        </p:blipFill>
        <p:spPr>
          <a:xfrm>
            <a:off x="2991586" y="5550769"/>
            <a:ext cx="735780" cy="821183"/>
          </a:xfrm>
          <a:prstGeom prst="rect">
            <a:avLst/>
          </a:prstGeom>
        </p:spPr>
      </p:pic>
      <p:pic>
        <p:nvPicPr>
          <p:cNvPr id="20" name="Picture 19"/>
          <p:cNvPicPr>
            <a:picLocks noChangeAspect="1"/>
          </p:cNvPicPr>
          <p:nvPr/>
        </p:nvPicPr>
        <p:blipFill>
          <a:blip r:embed="rId4"/>
          <a:stretch>
            <a:fillRect/>
          </a:stretch>
        </p:blipFill>
        <p:spPr>
          <a:xfrm>
            <a:off x="4363187" y="5550769"/>
            <a:ext cx="735780" cy="821183"/>
          </a:xfrm>
          <a:prstGeom prst="rect">
            <a:avLst/>
          </a:prstGeom>
        </p:spPr>
      </p:pic>
      <p:cxnSp>
        <p:nvCxnSpPr>
          <p:cNvPr id="24" name="Straight Arrow Connector 23"/>
          <p:cNvCxnSpPr/>
          <p:nvPr/>
        </p:nvCxnSpPr>
        <p:spPr>
          <a:xfrm>
            <a:off x="5785517" y="5019231"/>
            <a:ext cx="268941" cy="43292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3"/>
          <a:stretch>
            <a:fillRect/>
          </a:stretch>
        </p:blipFill>
        <p:spPr>
          <a:xfrm>
            <a:off x="5423647" y="5550769"/>
            <a:ext cx="1515475" cy="928709"/>
          </a:xfrm>
          <a:prstGeom prst="rect">
            <a:avLst/>
          </a:prstGeom>
        </p:spPr>
      </p:pic>
    </p:spTree>
    <p:extLst>
      <p:ext uri="{BB962C8B-B14F-4D97-AF65-F5344CB8AC3E}">
        <p14:creationId xmlns:p14="http://schemas.microsoft.com/office/powerpoint/2010/main" val="368018532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Today’s Outline</a:t>
            </a:r>
            <a:endParaRPr lang="en-US" dirty="0">
              <a:latin typeface="Myriad Pro"/>
              <a:cs typeface="Myriad Pro"/>
            </a:endParaRPr>
          </a:p>
        </p:txBody>
      </p:sp>
      <p:sp>
        <p:nvSpPr>
          <p:cNvPr id="3" name="Content Placeholder 2"/>
          <p:cNvSpPr>
            <a:spLocks noGrp="1"/>
          </p:cNvSpPr>
          <p:nvPr>
            <p:ph idx="1"/>
          </p:nvPr>
        </p:nvSpPr>
        <p:spPr/>
        <p:txBody>
          <a:bodyPr/>
          <a:lstStyle/>
          <a:p>
            <a:r>
              <a:rPr lang="en-US" dirty="0" smtClean="0">
                <a:latin typeface="Myriad Pro"/>
                <a:cs typeface="Myriad Pro"/>
              </a:rPr>
              <a:t>Turing completeness of neurons</a:t>
            </a:r>
          </a:p>
          <a:p>
            <a:pPr lvl="1"/>
            <a:r>
              <a:rPr lang="en-US" dirty="0" smtClean="0">
                <a:latin typeface="Myriad Pro"/>
                <a:cs typeface="Myriad Pro"/>
              </a:rPr>
              <a:t>Signal transmission</a:t>
            </a:r>
          </a:p>
          <a:p>
            <a:pPr lvl="1"/>
            <a:r>
              <a:rPr lang="en-US" dirty="0" smtClean="0">
                <a:latin typeface="Myriad Pro"/>
                <a:cs typeface="Myriad Pro"/>
              </a:rPr>
              <a:t>The “artificial neuron” and Boolean functions</a:t>
            </a:r>
          </a:p>
          <a:p>
            <a:pPr lvl="1"/>
            <a:r>
              <a:rPr lang="en-US" dirty="0" smtClean="0">
                <a:latin typeface="Myriad Pro"/>
                <a:cs typeface="Myriad Pro"/>
              </a:rPr>
              <a:t>Memory storage</a:t>
            </a:r>
          </a:p>
          <a:p>
            <a:r>
              <a:rPr lang="en-US" dirty="0" smtClean="0">
                <a:latin typeface="Myriad Pro"/>
                <a:cs typeface="Myriad Pro"/>
              </a:rPr>
              <a:t>The fundamental characteristics of life</a:t>
            </a:r>
          </a:p>
          <a:p>
            <a:pPr lvl="1"/>
            <a:r>
              <a:rPr lang="en-US" dirty="0" smtClean="0">
                <a:latin typeface="Myriad Pro"/>
                <a:cs typeface="Myriad Pro"/>
              </a:rPr>
              <a:t>von Neumann’s “universal constructor”</a:t>
            </a:r>
          </a:p>
          <a:p>
            <a:r>
              <a:rPr lang="en-US" dirty="0" smtClean="0">
                <a:latin typeface="Myriad Pro"/>
                <a:cs typeface="Myriad Pro"/>
              </a:rPr>
              <a:t>Turing completeness of gene regulation</a:t>
            </a:r>
            <a:endParaRPr lang="en-US" dirty="0">
              <a:latin typeface="Myriad Pro"/>
              <a:cs typeface="Myriad Pro"/>
            </a:endParaRPr>
          </a:p>
        </p:txBody>
      </p:sp>
    </p:spTree>
    <p:extLst>
      <p:ext uri="{BB962C8B-B14F-4D97-AF65-F5344CB8AC3E}">
        <p14:creationId xmlns:p14="http://schemas.microsoft.com/office/powerpoint/2010/main" val="215100816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of von Neumann’s inspiration</a:t>
            </a:r>
            <a:endParaRPr lang="en-US" dirty="0"/>
          </a:p>
        </p:txBody>
      </p:sp>
      <p:cxnSp>
        <p:nvCxnSpPr>
          <p:cNvPr id="4" name="Straight Connector 3"/>
          <p:cNvCxnSpPr/>
          <p:nvPr/>
        </p:nvCxnSpPr>
        <p:spPr>
          <a:xfrm>
            <a:off x="1360051" y="2864040"/>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360051" y="3900548"/>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374401" y="2864040"/>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780407" y="2864040"/>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6856028" y="2864040"/>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5959258" y="2864040"/>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5021073" y="2864040"/>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070176" y="2864040"/>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3143612" y="2864040"/>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246295" y="2864040"/>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793120" y="2864577"/>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780407" y="3900548"/>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977599" y="2864040"/>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64886" y="3900011"/>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286504" y="2066074"/>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p:nvSpPr>
        <p:spPr>
          <a:xfrm rot="10800000">
            <a:off x="4286505" y="2494051"/>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355437" y="2010850"/>
            <a:ext cx="427951" cy="707886"/>
          </a:xfrm>
          <a:prstGeom prst="rect">
            <a:avLst/>
          </a:prstGeom>
          <a:noFill/>
        </p:spPr>
        <p:txBody>
          <a:bodyPr wrap="square" rtlCol="0">
            <a:spAutoFit/>
          </a:bodyPr>
          <a:lstStyle/>
          <a:p>
            <a:pPr algn="ctr"/>
            <a:r>
              <a:rPr lang="en-US" sz="4000" dirty="0" smtClean="0">
                <a:latin typeface="Myriad Pro"/>
                <a:cs typeface="Myriad Pro"/>
              </a:rPr>
              <a:t>S</a:t>
            </a:r>
            <a:endParaRPr lang="en-US" sz="4000" dirty="0">
              <a:latin typeface="Myriad Pro"/>
              <a:cs typeface="Myriad Pro"/>
            </a:endParaRPr>
          </a:p>
        </p:txBody>
      </p:sp>
      <p:grpSp>
        <p:nvGrpSpPr>
          <p:cNvPr id="21" name="Group 20"/>
          <p:cNvGrpSpPr/>
          <p:nvPr/>
        </p:nvGrpSpPr>
        <p:grpSpPr>
          <a:xfrm>
            <a:off x="2322800" y="3060085"/>
            <a:ext cx="4493452" cy="639173"/>
            <a:chOff x="2300182" y="5779378"/>
            <a:chExt cx="4493452" cy="639173"/>
          </a:xfrm>
        </p:grpSpPr>
        <p:sp>
          <p:nvSpPr>
            <p:cNvPr id="22" name="TextBox 21"/>
            <p:cNvSpPr txBox="1"/>
            <p:nvPr/>
          </p:nvSpPr>
          <p:spPr>
            <a:xfrm>
              <a:off x="5950445" y="5779378"/>
              <a:ext cx="843189" cy="584776"/>
            </a:xfrm>
            <a:prstGeom prst="rect">
              <a:avLst/>
            </a:prstGeom>
            <a:noFill/>
          </p:spPr>
          <p:txBody>
            <a:bodyPr wrap="square" rtlCol="0">
              <a:spAutoFit/>
            </a:bodyPr>
            <a:lstStyle/>
            <a:p>
              <a:pPr algn="ctr"/>
              <a:r>
                <a:rPr lang="en-US" sz="3200" dirty="0">
                  <a:latin typeface="Wingdings" charset="2"/>
                  <a:cs typeface="Wingdings" charset="2"/>
                </a:rPr>
                <a:t>c</a:t>
              </a:r>
            </a:p>
          </p:txBody>
        </p:sp>
        <p:sp>
          <p:nvSpPr>
            <p:cNvPr id="23" name="TextBox 22"/>
            <p:cNvSpPr txBox="1"/>
            <p:nvPr/>
          </p:nvSpPr>
          <p:spPr>
            <a:xfrm>
              <a:off x="4105289" y="5803177"/>
              <a:ext cx="843189" cy="584776"/>
            </a:xfrm>
            <a:prstGeom prst="rect">
              <a:avLst/>
            </a:prstGeom>
            <a:noFill/>
          </p:spPr>
          <p:txBody>
            <a:bodyPr wrap="square" rtlCol="0">
              <a:spAutoFit/>
            </a:bodyPr>
            <a:lstStyle/>
            <a:p>
              <a:pPr algn="ctr"/>
              <a:r>
                <a:rPr lang="en-US" sz="3200" dirty="0" smtClean="0">
                  <a:latin typeface="Wingdings" charset="2"/>
                  <a:cs typeface="Wingdings" charset="2"/>
                </a:rPr>
                <a:t>P</a:t>
              </a:r>
              <a:endParaRPr lang="en-US" sz="3200" dirty="0">
                <a:latin typeface="Wingdings" charset="2"/>
                <a:cs typeface="Wingdings" charset="2"/>
              </a:endParaRPr>
            </a:p>
          </p:txBody>
        </p:sp>
        <p:sp>
          <p:nvSpPr>
            <p:cNvPr id="24" name="TextBox 23"/>
            <p:cNvSpPr txBox="1"/>
            <p:nvPr/>
          </p:nvSpPr>
          <p:spPr>
            <a:xfrm>
              <a:off x="3180162" y="5833775"/>
              <a:ext cx="843189" cy="584776"/>
            </a:xfrm>
            <a:prstGeom prst="rect">
              <a:avLst/>
            </a:prstGeom>
            <a:noFill/>
          </p:spPr>
          <p:txBody>
            <a:bodyPr wrap="square" rtlCol="0">
              <a:spAutoFit/>
            </a:bodyPr>
            <a:lstStyle/>
            <a:p>
              <a:pPr algn="ctr"/>
              <a:r>
                <a:rPr lang="en-US" sz="3200" dirty="0">
                  <a:latin typeface="Wingdings" charset="2"/>
                  <a:cs typeface="Wingdings" charset="2"/>
                </a:rPr>
                <a:t>Q</a:t>
              </a:r>
            </a:p>
          </p:txBody>
        </p:sp>
        <p:sp>
          <p:nvSpPr>
            <p:cNvPr id="25" name="TextBox 24"/>
            <p:cNvSpPr txBox="1"/>
            <p:nvPr/>
          </p:nvSpPr>
          <p:spPr>
            <a:xfrm>
              <a:off x="2300182" y="5833775"/>
              <a:ext cx="843189" cy="584776"/>
            </a:xfrm>
            <a:prstGeom prst="rect">
              <a:avLst/>
            </a:prstGeom>
            <a:noFill/>
          </p:spPr>
          <p:txBody>
            <a:bodyPr wrap="square" rtlCol="0">
              <a:spAutoFit/>
            </a:bodyPr>
            <a:lstStyle/>
            <a:p>
              <a:pPr algn="ctr"/>
              <a:r>
                <a:rPr lang="en-US" sz="3200" dirty="0" smtClean="0">
                  <a:latin typeface="Wingdings" charset="2"/>
                  <a:cs typeface="Wingdings" charset="2"/>
                </a:rPr>
                <a:t>M</a:t>
              </a:r>
              <a:endParaRPr lang="en-US" sz="3200" dirty="0">
                <a:latin typeface="Wingdings" charset="2"/>
                <a:cs typeface="Wingdings" charset="2"/>
              </a:endParaRPr>
            </a:p>
          </p:txBody>
        </p:sp>
      </p:grpSp>
      <p:sp>
        <p:nvSpPr>
          <p:cNvPr id="26" name="TextBox 25"/>
          <p:cNvSpPr txBox="1"/>
          <p:nvPr/>
        </p:nvSpPr>
        <p:spPr>
          <a:xfrm>
            <a:off x="2719294" y="1427639"/>
            <a:ext cx="3673916" cy="461665"/>
          </a:xfrm>
          <a:prstGeom prst="rect">
            <a:avLst/>
          </a:prstGeom>
          <a:noFill/>
        </p:spPr>
        <p:txBody>
          <a:bodyPr wrap="square" rtlCol="0">
            <a:spAutoFit/>
          </a:bodyPr>
          <a:lstStyle/>
          <a:p>
            <a:pPr algn="ctr"/>
            <a:r>
              <a:rPr lang="en-US" sz="2400" dirty="0" smtClean="0">
                <a:latin typeface="Myriad Pro"/>
                <a:cs typeface="Myriad Pro"/>
              </a:rPr>
              <a:t>Turing machines (1936)</a:t>
            </a:r>
            <a:endParaRPr lang="en-US" sz="2400" dirty="0">
              <a:latin typeface="Myriad Pro"/>
              <a:cs typeface="Myriad Pro"/>
            </a:endParaRPr>
          </a:p>
        </p:txBody>
      </p:sp>
      <p:sp>
        <p:nvSpPr>
          <p:cNvPr id="27" name="TextBox 26"/>
          <p:cNvSpPr txBox="1"/>
          <p:nvPr/>
        </p:nvSpPr>
        <p:spPr>
          <a:xfrm>
            <a:off x="1613647" y="4852152"/>
            <a:ext cx="6054869" cy="1200328"/>
          </a:xfrm>
          <a:prstGeom prst="rect">
            <a:avLst/>
          </a:prstGeom>
          <a:noFill/>
        </p:spPr>
        <p:txBody>
          <a:bodyPr wrap="square" rtlCol="0">
            <a:spAutoFit/>
          </a:bodyPr>
          <a:lstStyle/>
          <a:p>
            <a:pPr algn="ctr"/>
            <a:r>
              <a:rPr lang="en-US" sz="2400" dirty="0" smtClean="0">
                <a:latin typeface="Myriad Pro"/>
                <a:cs typeface="Myriad Pro"/>
              </a:rPr>
              <a:t>Avery, MacLeod, and McCarty (1941)</a:t>
            </a:r>
          </a:p>
          <a:p>
            <a:pPr algn="ctr"/>
            <a:endParaRPr lang="en-US" sz="2400" dirty="0">
              <a:latin typeface="Myriad Pro"/>
              <a:cs typeface="Myriad Pro"/>
            </a:endParaRPr>
          </a:p>
          <a:p>
            <a:pPr algn="ctr"/>
            <a:r>
              <a:rPr lang="en-US" sz="2400" dirty="0" smtClean="0">
                <a:latin typeface="Myriad Pro"/>
                <a:cs typeface="Myriad Pro"/>
              </a:rPr>
              <a:t>Showed that DNA was the hereditary material</a:t>
            </a:r>
            <a:endParaRPr lang="en-US" sz="2400" dirty="0">
              <a:latin typeface="Myriad Pro"/>
              <a:cs typeface="Myriad Pro"/>
            </a:endParaRPr>
          </a:p>
        </p:txBody>
      </p:sp>
    </p:spTree>
    <p:extLst>
      <p:ext uri="{BB962C8B-B14F-4D97-AF65-F5344CB8AC3E}">
        <p14:creationId xmlns:p14="http://schemas.microsoft.com/office/powerpoint/2010/main" val="11234857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Avery-MacLeod-McCarty experiment</a:t>
            </a:r>
            <a:endParaRPr lang="en-US" dirty="0"/>
          </a:p>
        </p:txBody>
      </p:sp>
      <p:pic>
        <p:nvPicPr>
          <p:cNvPr id="3" name="Picture 2"/>
          <p:cNvPicPr>
            <a:picLocks noChangeAspect="1"/>
          </p:cNvPicPr>
          <p:nvPr/>
        </p:nvPicPr>
        <p:blipFill>
          <a:blip r:embed="rId2"/>
          <a:stretch>
            <a:fillRect/>
          </a:stretch>
        </p:blipFill>
        <p:spPr>
          <a:xfrm>
            <a:off x="765040" y="2174686"/>
            <a:ext cx="2163428" cy="2988235"/>
          </a:xfrm>
          <a:prstGeom prst="rect">
            <a:avLst/>
          </a:prstGeom>
        </p:spPr>
      </p:pic>
      <p:cxnSp>
        <p:nvCxnSpPr>
          <p:cNvPr id="7" name="Straight Arrow Connector 6"/>
          <p:cNvCxnSpPr/>
          <p:nvPr/>
        </p:nvCxnSpPr>
        <p:spPr>
          <a:xfrm flipV="1">
            <a:off x="1494117" y="4520451"/>
            <a:ext cx="373530" cy="103094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65040" y="5551393"/>
            <a:ext cx="1327206" cy="830997"/>
          </a:xfrm>
          <a:prstGeom prst="rect">
            <a:avLst/>
          </a:prstGeom>
          <a:noFill/>
        </p:spPr>
        <p:txBody>
          <a:bodyPr wrap="square" rtlCol="0">
            <a:spAutoFit/>
          </a:bodyPr>
          <a:lstStyle/>
          <a:p>
            <a:pPr algn="ctr"/>
            <a:r>
              <a:rPr lang="en-US" sz="2400" dirty="0" smtClean="0">
                <a:latin typeface="Myriad Pro"/>
                <a:cs typeface="Myriad Pro"/>
              </a:rPr>
              <a:t>Purified</a:t>
            </a:r>
          </a:p>
          <a:p>
            <a:pPr algn="ctr"/>
            <a:r>
              <a:rPr lang="en-US" sz="2400" dirty="0" smtClean="0">
                <a:latin typeface="Myriad Pro"/>
                <a:cs typeface="Myriad Pro"/>
              </a:rPr>
              <a:t>DNA</a:t>
            </a:r>
            <a:endParaRPr lang="en-US" sz="2400" dirty="0">
              <a:latin typeface="Myriad Pro"/>
              <a:cs typeface="Myriad Pro"/>
            </a:endParaRPr>
          </a:p>
        </p:txBody>
      </p:sp>
      <p:pic>
        <p:nvPicPr>
          <p:cNvPr id="9" name="Picture 8"/>
          <p:cNvPicPr>
            <a:picLocks noChangeAspect="1"/>
          </p:cNvPicPr>
          <p:nvPr/>
        </p:nvPicPr>
        <p:blipFill>
          <a:blip r:embed="rId3"/>
          <a:stretch>
            <a:fillRect/>
          </a:stretch>
        </p:blipFill>
        <p:spPr>
          <a:xfrm>
            <a:off x="3737108" y="2174686"/>
            <a:ext cx="4546279" cy="4350390"/>
          </a:xfrm>
          <a:prstGeom prst="rect">
            <a:avLst/>
          </a:prstGeom>
        </p:spPr>
      </p:pic>
      <p:sp>
        <p:nvSpPr>
          <p:cNvPr id="10" name="TextBox 9"/>
          <p:cNvSpPr txBox="1"/>
          <p:nvPr/>
        </p:nvSpPr>
        <p:spPr>
          <a:xfrm>
            <a:off x="4944329" y="1592475"/>
            <a:ext cx="2414443" cy="461665"/>
          </a:xfrm>
          <a:prstGeom prst="rect">
            <a:avLst/>
          </a:prstGeom>
          <a:noFill/>
        </p:spPr>
        <p:txBody>
          <a:bodyPr wrap="square" rtlCol="0">
            <a:spAutoFit/>
          </a:bodyPr>
          <a:lstStyle/>
          <a:p>
            <a:pPr algn="ctr"/>
            <a:r>
              <a:rPr lang="en-US" sz="2400" dirty="0" smtClean="0">
                <a:latin typeface="Myriad Pro"/>
                <a:cs typeface="Myriad Pro"/>
              </a:rPr>
              <a:t>Try it at home!</a:t>
            </a:r>
            <a:endParaRPr lang="en-US" sz="2400" dirty="0">
              <a:latin typeface="Myriad Pro"/>
              <a:cs typeface="Myriad Pro"/>
            </a:endParaRPr>
          </a:p>
        </p:txBody>
      </p:sp>
    </p:spTree>
    <p:extLst>
      <p:ext uri="{BB962C8B-B14F-4D97-AF65-F5344CB8AC3E}">
        <p14:creationId xmlns:p14="http://schemas.microsoft.com/office/powerpoint/2010/main" val="542626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Avery-MacLeod-McCarty experiment</a:t>
            </a:r>
            <a:endParaRPr lang="en-US" dirty="0"/>
          </a:p>
        </p:txBody>
      </p:sp>
      <p:pic>
        <p:nvPicPr>
          <p:cNvPr id="3" name="Picture 2"/>
          <p:cNvPicPr>
            <a:picLocks noChangeAspect="1"/>
          </p:cNvPicPr>
          <p:nvPr/>
        </p:nvPicPr>
        <p:blipFill>
          <a:blip r:embed="rId2"/>
          <a:stretch>
            <a:fillRect/>
          </a:stretch>
        </p:blipFill>
        <p:spPr>
          <a:xfrm>
            <a:off x="765040" y="2174686"/>
            <a:ext cx="2163428" cy="2988235"/>
          </a:xfrm>
          <a:prstGeom prst="rect">
            <a:avLst/>
          </a:prstGeom>
        </p:spPr>
      </p:pic>
      <p:cxnSp>
        <p:nvCxnSpPr>
          <p:cNvPr id="7" name="Straight Arrow Connector 6"/>
          <p:cNvCxnSpPr/>
          <p:nvPr/>
        </p:nvCxnSpPr>
        <p:spPr>
          <a:xfrm flipV="1">
            <a:off x="1494117" y="4520451"/>
            <a:ext cx="373530" cy="103094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65040" y="5551393"/>
            <a:ext cx="1327206" cy="830997"/>
          </a:xfrm>
          <a:prstGeom prst="rect">
            <a:avLst/>
          </a:prstGeom>
          <a:noFill/>
        </p:spPr>
        <p:txBody>
          <a:bodyPr wrap="square" rtlCol="0">
            <a:spAutoFit/>
          </a:bodyPr>
          <a:lstStyle/>
          <a:p>
            <a:pPr algn="ctr"/>
            <a:r>
              <a:rPr lang="en-US" sz="2400" dirty="0" smtClean="0">
                <a:latin typeface="Myriad Pro"/>
                <a:cs typeface="Myriad Pro"/>
              </a:rPr>
              <a:t>Purified</a:t>
            </a:r>
          </a:p>
          <a:p>
            <a:pPr algn="ctr"/>
            <a:r>
              <a:rPr lang="en-US" sz="2400" dirty="0" smtClean="0">
                <a:latin typeface="Myriad Pro"/>
                <a:cs typeface="Myriad Pro"/>
              </a:rPr>
              <a:t>DNA</a:t>
            </a:r>
            <a:endParaRPr lang="en-US" sz="2400" dirty="0">
              <a:latin typeface="Myriad Pro"/>
              <a:cs typeface="Myriad Pro"/>
            </a:endParaRPr>
          </a:p>
        </p:txBody>
      </p:sp>
      <p:sp>
        <p:nvSpPr>
          <p:cNvPr id="10" name="TextBox 9"/>
          <p:cNvSpPr txBox="1"/>
          <p:nvPr/>
        </p:nvSpPr>
        <p:spPr>
          <a:xfrm>
            <a:off x="4944329" y="1592475"/>
            <a:ext cx="2414443" cy="461665"/>
          </a:xfrm>
          <a:prstGeom prst="rect">
            <a:avLst/>
          </a:prstGeom>
          <a:noFill/>
        </p:spPr>
        <p:txBody>
          <a:bodyPr wrap="square" rtlCol="0">
            <a:spAutoFit/>
          </a:bodyPr>
          <a:lstStyle/>
          <a:p>
            <a:pPr algn="ctr"/>
            <a:r>
              <a:rPr lang="en-US" sz="2400" dirty="0" smtClean="0">
                <a:latin typeface="Myriad Pro"/>
                <a:cs typeface="Myriad Pro"/>
              </a:rPr>
              <a:t>Try it at home!</a:t>
            </a:r>
            <a:endParaRPr lang="en-US" sz="2400" dirty="0">
              <a:latin typeface="Myriad Pro"/>
              <a:cs typeface="Myriad Pro"/>
            </a:endParaRPr>
          </a:p>
        </p:txBody>
      </p:sp>
      <p:pic>
        <p:nvPicPr>
          <p:cNvPr id="4" name="Picture 3"/>
          <p:cNvPicPr>
            <a:picLocks noChangeAspect="1"/>
          </p:cNvPicPr>
          <p:nvPr/>
        </p:nvPicPr>
        <p:blipFill rotWithShape="1">
          <a:blip r:embed="rId3"/>
          <a:srcRect t="10925"/>
          <a:stretch/>
        </p:blipFill>
        <p:spPr>
          <a:xfrm>
            <a:off x="4213410" y="2324096"/>
            <a:ext cx="4093883" cy="2734980"/>
          </a:xfrm>
          <a:prstGeom prst="rect">
            <a:avLst/>
          </a:prstGeom>
        </p:spPr>
      </p:pic>
    </p:spTree>
    <p:extLst>
      <p:ext uri="{BB962C8B-B14F-4D97-AF65-F5344CB8AC3E}">
        <p14:creationId xmlns:p14="http://schemas.microsoft.com/office/powerpoint/2010/main" val="211079622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Avery-MacLeod-McCarty experiment</a:t>
            </a:r>
            <a:endParaRPr lang="en-US" dirty="0"/>
          </a:p>
        </p:txBody>
      </p:sp>
      <p:pic>
        <p:nvPicPr>
          <p:cNvPr id="4" name="Picture 3"/>
          <p:cNvPicPr>
            <a:picLocks noChangeAspect="1"/>
          </p:cNvPicPr>
          <p:nvPr/>
        </p:nvPicPr>
        <p:blipFill>
          <a:blip r:embed="rId3"/>
          <a:stretch>
            <a:fillRect/>
          </a:stretch>
        </p:blipFill>
        <p:spPr>
          <a:xfrm>
            <a:off x="2779053" y="1784078"/>
            <a:ext cx="5592314" cy="4685452"/>
          </a:xfrm>
          <a:prstGeom prst="rect">
            <a:avLst/>
          </a:prstGeom>
        </p:spPr>
      </p:pic>
      <p:pic>
        <p:nvPicPr>
          <p:cNvPr id="3" name="Picture 2"/>
          <p:cNvPicPr>
            <a:picLocks noChangeAspect="1"/>
          </p:cNvPicPr>
          <p:nvPr/>
        </p:nvPicPr>
        <p:blipFill>
          <a:blip r:embed="rId4"/>
          <a:stretch>
            <a:fillRect/>
          </a:stretch>
        </p:blipFill>
        <p:spPr>
          <a:xfrm>
            <a:off x="316805" y="2435411"/>
            <a:ext cx="2163428" cy="2988235"/>
          </a:xfrm>
          <a:prstGeom prst="rect">
            <a:avLst/>
          </a:prstGeom>
        </p:spPr>
      </p:pic>
      <p:sp>
        <p:nvSpPr>
          <p:cNvPr id="5" name="TextBox 4"/>
          <p:cNvSpPr txBox="1"/>
          <p:nvPr/>
        </p:nvSpPr>
        <p:spPr>
          <a:xfrm>
            <a:off x="8187759" y="1770738"/>
            <a:ext cx="1270000" cy="307777"/>
          </a:xfrm>
          <a:prstGeom prst="rect">
            <a:avLst/>
          </a:prstGeom>
          <a:noFill/>
        </p:spPr>
        <p:txBody>
          <a:bodyPr wrap="square" rtlCol="0">
            <a:spAutoFit/>
          </a:bodyPr>
          <a:lstStyle/>
          <a:p>
            <a:r>
              <a:rPr lang="en-US" sz="1400" b="1" u="sng" dirty="0" smtClean="0">
                <a:latin typeface="Myriad Pro"/>
                <a:cs typeface="Myriad Pro"/>
              </a:rPr>
              <a:t>DNA from</a:t>
            </a:r>
            <a:endParaRPr lang="en-US" sz="1400" b="1" u="sng" dirty="0">
              <a:latin typeface="Myriad Pro"/>
              <a:cs typeface="Myriad Pro"/>
            </a:endParaRPr>
          </a:p>
        </p:txBody>
      </p:sp>
      <p:cxnSp>
        <p:nvCxnSpPr>
          <p:cNvPr id="7" name="Straight Arrow Connector 6"/>
          <p:cNvCxnSpPr/>
          <p:nvPr/>
        </p:nvCxnSpPr>
        <p:spPr>
          <a:xfrm flipV="1">
            <a:off x="1045882" y="4781176"/>
            <a:ext cx="373530" cy="103094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16805" y="5812118"/>
            <a:ext cx="1327206" cy="830997"/>
          </a:xfrm>
          <a:prstGeom prst="rect">
            <a:avLst/>
          </a:prstGeom>
          <a:noFill/>
        </p:spPr>
        <p:txBody>
          <a:bodyPr wrap="square" rtlCol="0">
            <a:spAutoFit/>
          </a:bodyPr>
          <a:lstStyle/>
          <a:p>
            <a:pPr algn="ctr"/>
            <a:r>
              <a:rPr lang="en-US" sz="2400" dirty="0" smtClean="0">
                <a:latin typeface="Myriad Pro"/>
                <a:cs typeface="Myriad Pro"/>
              </a:rPr>
              <a:t>Purified</a:t>
            </a:r>
          </a:p>
          <a:p>
            <a:pPr algn="ctr"/>
            <a:r>
              <a:rPr lang="en-US" sz="2400" dirty="0" smtClean="0">
                <a:latin typeface="Myriad Pro"/>
                <a:cs typeface="Myriad Pro"/>
              </a:rPr>
              <a:t>DNA</a:t>
            </a:r>
            <a:endParaRPr lang="en-US" sz="2400" dirty="0">
              <a:latin typeface="Myriad Pro"/>
              <a:cs typeface="Myriad Pro"/>
            </a:endParaRPr>
          </a:p>
        </p:txBody>
      </p:sp>
    </p:spTree>
    <p:extLst>
      <p:ext uri="{BB962C8B-B14F-4D97-AF65-F5344CB8AC3E}">
        <p14:creationId xmlns:p14="http://schemas.microsoft.com/office/powerpoint/2010/main" val="38677640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yriad Pro"/>
                <a:cs typeface="Myriad Pro"/>
              </a:rPr>
              <a:t>The Central Dogma</a:t>
            </a:r>
            <a:endParaRPr lang="en-US" dirty="0">
              <a:latin typeface="Myriad Pro"/>
              <a:cs typeface="Myriad Pro"/>
            </a:endParaRPr>
          </a:p>
        </p:txBody>
      </p:sp>
      <p:sp>
        <p:nvSpPr>
          <p:cNvPr id="4" name="TextBox 3"/>
          <p:cNvSpPr txBox="1"/>
          <p:nvPr/>
        </p:nvSpPr>
        <p:spPr>
          <a:xfrm>
            <a:off x="3765177" y="2563940"/>
            <a:ext cx="836706" cy="461665"/>
          </a:xfrm>
          <a:prstGeom prst="rect">
            <a:avLst/>
          </a:prstGeom>
          <a:noFill/>
        </p:spPr>
        <p:txBody>
          <a:bodyPr wrap="square" rtlCol="0">
            <a:spAutoFit/>
          </a:bodyPr>
          <a:lstStyle/>
          <a:p>
            <a:pPr algn="ctr"/>
            <a:r>
              <a:rPr lang="en-US" sz="2400" dirty="0" smtClean="0">
                <a:latin typeface="Myriad Pro"/>
                <a:cs typeface="Myriad Pro"/>
              </a:rPr>
              <a:t>DNA</a:t>
            </a:r>
            <a:endParaRPr lang="en-US" sz="2400" dirty="0">
              <a:latin typeface="Myriad Pro"/>
              <a:cs typeface="Myriad Pro"/>
            </a:endParaRPr>
          </a:p>
        </p:txBody>
      </p:sp>
      <p:sp>
        <p:nvSpPr>
          <p:cNvPr id="5" name="TextBox 4"/>
          <p:cNvSpPr txBox="1"/>
          <p:nvPr/>
        </p:nvSpPr>
        <p:spPr>
          <a:xfrm>
            <a:off x="3780117" y="4104324"/>
            <a:ext cx="836706" cy="461665"/>
          </a:xfrm>
          <a:prstGeom prst="rect">
            <a:avLst/>
          </a:prstGeom>
          <a:noFill/>
        </p:spPr>
        <p:txBody>
          <a:bodyPr wrap="square" rtlCol="0">
            <a:spAutoFit/>
          </a:bodyPr>
          <a:lstStyle/>
          <a:p>
            <a:pPr algn="ctr"/>
            <a:r>
              <a:rPr lang="en-US" sz="2400" dirty="0">
                <a:latin typeface="Myriad Pro"/>
                <a:cs typeface="Myriad Pro"/>
              </a:rPr>
              <a:t>R</a:t>
            </a:r>
            <a:r>
              <a:rPr lang="en-US" sz="2400" dirty="0" smtClean="0">
                <a:latin typeface="Myriad Pro"/>
                <a:cs typeface="Myriad Pro"/>
              </a:rPr>
              <a:t>NA</a:t>
            </a:r>
            <a:endParaRPr lang="en-US" sz="2400" dirty="0">
              <a:latin typeface="Myriad Pro"/>
              <a:cs typeface="Myriad Pro"/>
            </a:endParaRPr>
          </a:p>
        </p:txBody>
      </p:sp>
      <p:sp>
        <p:nvSpPr>
          <p:cNvPr id="6" name="TextBox 5"/>
          <p:cNvSpPr txBox="1"/>
          <p:nvPr/>
        </p:nvSpPr>
        <p:spPr>
          <a:xfrm>
            <a:off x="3630707" y="5818127"/>
            <a:ext cx="1135530" cy="461665"/>
          </a:xfrm>
          <a:prstGeom prst="rect">
            <a:avLst/>
          </a:prstGeom>
          <a:noFill/>
        </p:spPr>
        <p:txBody>
          <a:bodyPr wrap="square" rtlCol="0">
            <a:spAutoFit/>
          </a:bodyPr>
          <a:lstStyle/>
          <a:p>
            <a:r>
              <a:rPr lang="en-US" sz="2400" dirty="0" smtClean="0">
                <a:latin typeface="Myriad Pro"/>
                <a:cs typeface="Myriad Pro"/>
              </a:rPr>
              <a:t>Protein</a:t>
            </a:r>
            <a:endParaRPr lang="en-US" sz="2400" dirty="0">
              <a:latin typeface="Myriad Pro"/>
              <a:cs typeface="Myriad Pro"/>
            </a:endParaRPr>
          </a:p>
        </p:txBody>
      </p:sp>
      <p:cxnSp>
        <p:nvCxnSpPr>
          <p:cNvPr id="11" name="Straight Connector 10"/>
          <p:cNvCxnSpPr/>
          <p:nvPr/>
        </p:nvCxnSpPr>
        <p:spPr>
          <a:xfrm>
            <a:off x="4198472" y="3055487"/>
            <a:ext cx="0" cy="950258"/>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198472" y="4745281"/>
            <a:ext cx="0" cy="950258"/>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198472" y="2040999"/>
            <a:ext cx="0" cy="522941"/>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918637" y="2040999"/>
            <a:ext cx="0" cy="762000"/>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4198473" y="2040999"/>
            <a:ext cx="720164" cy="0"/>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4" idx="3"/>
          </p:cNvCxnSpPr>
          <p:nvPr/>
        </p:nvCxnSpPr>
        <p:spPr>
          <a:xfrm flipH="1" flipV="1">
            <a:off x="4601883" y="2794773"/>
            <a:ext cx="316754" cy="8226"/>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053107" y="2011117"/>
            <a:ext cx="2746186" cy="830997"/>
          </a:xfrm>
          <a:prstGeom prst="rect">
            <a:avLst/>
          </a:prstGeom>
          <a:noFill/>
        </p:spPr>
        <p:txBody>
          <a:bodyPr wrap="square" rtlCol="0">
            <a:spAutoFit/>
          </a:bodyPr>
          <a:lstStyle/>
          <a:p>
            <a:r>
              <a:rPr lang="en-US" sz="2400" dirty="0" smtClean="0">
                <a:latin typeface="Myriad Pro"/>
                <a:cs typeface="Myriad Pro"/>
              </a:rPr>
              <a:t>Replication</a:t>
            </a:r>
          </a:p>
          <a:p>
            <a:r>
              <a:rPr lang="en-US" sz="2400" dirty="0" smtClean="0">
                <a:latin typeface="Myriad Pro"/>
                <a:cs typeface="Myriad Pro"/>
              </a:rPr>
              <a:t>(done by proteins)</a:t>
            </a:r>
            <a:endParaRPr lang="en-US" sz="2400" dirty="0">
              <a:latin typeface="Myriad Pro"/>
              <a:cs typeface="Myriad Pro"/>
            </a:endParaRPr>
          </a:p>
        </p:txBody>
      </p:sp>
      <p:sp>
        <p:nvSpPr>
          <p:cNvPr id="28" name="TextBox 27"/>
          <p:cNvSpPr txBox="1"/>
          <p:nvPr/>
        </p:nvSpPr>
        <p:spPr>
          <a:xfrm>
            <a:off x="4303060" y="3139126"/>
            <a:ext cx="3033057" cy="830997"/>
          </a:xfrm>
          <a:prstGeom prst="rect">
            <a:avLst/>
          </a:prstGeom>
          <a:noFill/>
        </p:spPr>
        <p:txBody>
          <a:bodyPr wrap="square" rtlCol="0">
            <a:spAutoFit/>
          </a:bodyPr>
          <a:lstStyle/>
          <a:p>
            <a:r>
              <a:rPr lang="en-US" sz="2400" dirty="0" smtClean="0">
                <a:latin typeface="Myriad Pro"/>
                <a:cs typeface="Myriad Pro"/>
              </a:rPr>
              <a:t>Transcription</a:t>
            </a:r>
          </a:p>
          <a:p>
            <a:r>
              <a:rPr lang="en-US" sz="2400" dirty="0" smtClean="0">
                <a:latin typeface="Myriad Pro"/>
                <a:cs typeface="Myriad Pro"/>
              </a:rPr>
              <a:t>(done by proteins)</a:t>
            </a:r>
            <a:endParaRPr lang="en-US" sz="2400" dirty="0">
              <a:latin typeface="Myriad Pro"/>
              <a:cs typeface="Myriad Pro"/>
            </a:endParaRPr>
          </a:p>
        </p:txBody>
      </p:sp>
      <p:sp>
        <p:nvSpPr>
          <p:cNvPr id="29" name="TextBox 28"/>
          <p:cNvSpPr txBox="1"/>
          <p:nvPr/>
        </p:nvSpPr>
        <p:spPr>
          <a:xfrm>
            <a:off x="4303060" y="4779362"/>
            <a:ext cx="4108819" cy="830997"/>
          </a:xfrm>
          <a:prstGeom prst="rect">
            <a:avLst/>
          </a:prstGeom>
          <a:noFill/>
        </p:spPr>
        <p:txBody>
          <a:bodyPr wrap="square" rtlCol="0">
            <a:spAutoFit/>
          </a:bodyPr>
          <a:lstStyle/>
          <a:p>
            <a:r>
              <a:rPr lang="en-US" sz="2400" dirty="0" smtClean="0">
                <a:latin typeface="Myriad Pro"/>
                <a:cs typeface="Myriad Pro"/>
              </a:rPr>
              <a:t>Translation</a:t>
            </a:r>
          </a:p>
          <a:p>
            <a:r>
              <a:rPr lang="en-US" sz="2400" dirty="0" smtClean="0">
                <a:latin typeface="Myriad Pro"/>
                <a:cs typeface="Myriad Pro"/>
              </a:rPr>
              <a:t>(done by RNA and proteins)</a:t>
            </a:r>
            <a:endParaRPr lang="en-US" sz="2400" dirty="0">
              <a:latin typeface="Myriad Pro"/>
              <a:cs typeface="Myriad Pro"/>
            </a:endParaRPr>
          </a:p>
        </p:txBody>
      </p:sp>
    </p:spTree>
    <p:extLst>
      <p:ext uri="{BB962C8B-B14F-4D97-AF65-F5344CB8AC3E}">
        <p14:creationId xmlns:p14="http://schemas.microsoft.com/office/powerpoint/2010/main" val="3095505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The Central Dogma: extended edition</a:t>
            </a:r>
            <a:endParaRPr lang="en-US" dirty="0">
              <a:latin typeface="Myriad Pro"/>
              <a:cs typeface="Myriad Pro"/>
            </a:endParaRPr>
          </a:p>
        </p:txBody>
      </p:sp>
      <p:sp>
        <p:nvSpPr>
          <p:cNvPr id="4" name="TextBox 3"/>
          <p:cNvSpPr txBox="1"/>
          <p:nvPr/>
        </p:nvSpPr>
        <p:spPr>
          <a:xfrm>
            <a:off x="3765177" y="2563940"/>
            <a:ext cx="836706" cy="461665"/>
          </a:xfrm>
          <a:prstGeom prst="rect">
            <a:avLst/>
          </a:prstGeom>
          <a:noFill/>
        </p:spPr>
        <p:txBody>
          <a:bodyPr wrap="square" rtlCol="0">
            <a:spAutoFit/>
          </a:bodyPr>
          <a:lstStyle/>
          <a:p>
            <a:pPr algn="ctr"/>
            <a:r>
              <a:rPr lang="en-US" sz="2400" dirty="0" smtClean="0">
                <a:latin typeface="Myriad Pro"/>
                <a:cs typeface="Myriad Pro"/>
              </a:rPr>
              <a:t>DNA</a:t>
            </a:r>
            <a:endParaRPr lang="en-US" sz="2400" dirty="0">
              <a:latin typeface="Myriad Pro"/>
              <a:cs typeface="Myriad Pro"/>
            </a:endParaRPr>
          </a:p>
        </p:txBody>
      </p:sp>
      <p:sp>
        <p:nvSpPr>
          <p:cNvPr id="5" name="TextBox 4"/>
          <p:cNvSpPr txBox="1"/>
          <p:nvPr/>
        </p:nvSpPr>
        <p:spPr>
          <a:xfrm>
            <a:off x="3780117" y="4104324"/>
            <a:ext cx="836706" cy="461665"/>
          </a:xfrm>
          <a:prstGeom prst="rect">
            <a:avLst/>
          </a:prstGeom>
          <a:noFill/>
        </p:spPr>
        <p:txBody>
          <a:bodyPr wrap="square" rtlCol="0">
            <a:spAutoFit/>
          </a:bodyPr>
          <a:lstStyle/>
          <a:p>
            <a:pPr algn="ctr"/>
            <a:r>
              <a:rPr lang="en-US" sz="2400" dirty="0">
                <a:latin typeface="Myriad Pro"/>
                <a:cs typeface="Myriad Pro"/>
              </a:rPr>
              <a:t>R</a:t>
            </a:r>
            <a:r>
              <a:rPr lang="en-US" sz="2400" dirty="0" smtClean="0">
                <a:latin typeface="Myriad Pro"/>
                <a:cs typeface="Myriad Pro"/>
              </a:rPr>
              <a:t>NA</a:t>
            </a:r>
            <a:endParaRPr lang="en-US" sz="2400" dirty="0">
              <a:latin typeface="Myriad Pro"/>
              <a:cs typeface="Myriad Pro"/>
            </a:endParaRPr>
          </a:p>
        </p:txBody>
      </p:sp>
      <p:sp>
        <p:nvSpPr>
          <p:cNvPr id="6" name="TextBox 5"/>
          <p:cNvSpPr txBox="1"/>
          <p:nvPr/>
        </p:nvSpPr>
        <p:spPr>
          <a:xfrm>
            <a:off x="3630707" y="5818127"/>
            <a:ext cx="1135530" cy="461665"/>
          </a:xfrm>
          <a:prstGeom prst="rect">
            <a:avLst/>
          </a:prstGeom>
          <a:noFill/>
        </p:spPr>
        <p:txBody>
          <a:bodyPr wrap="square" rtlCol="0">
            <a:spAutoFit/>
          </a:bodyPr>
          <a:lstStyle/>
          <a:p>
            <a:r>
              <a:rPr lang="en-US" sz="2400" dirty="0" smtClean="0">
                <a:latin typeface="Myriad Pro"/>
                <a:cs typeface="Myriad Pro"/>
              </a:rPr>
              <a:t>Protein</a:t>
            </a:r>
            <a:endParaRPr lang="en-US" sz="2400" dirty="0">
              <a:latin typeface="Myriad Pro"/>
              <a:cs typeface="Myriad Pro"/>
            </a:endParaRPr>
          </a:p>
        </p:txBody>
      </p:sp>
      <p:cxnSp>
        <p:nvCxnSpPr>
          <p:cNvPr id="11" name="Straight Connector 10"/>
          <p:cNvCxnSpPr/>
          <p:nvPr/>
        </p:nvCxnSpPr>
        <p:spPr>
          <a:xfrm>
            <a:off x="4198472" y="3055487"/>
            <a:ext cx="0" cy="950258"/>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198472" y="4745281"/>
            <a:ext cx="0" cy="950258"/>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198472" y="2040999"/>
            <a:ext cx="0" cy="522941"/>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918637" y="2040999"/>
            <a:ext cx="0" cy="762000"/>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4198473" y="2040999"/>
            <a:ext cx="720164" cy="0"/>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endCxn id="4" idx="3"/>
          </p:cNvCxnSpPr>
          <p:nvPr/>
        </p:nvCxnSpPr>
        <p:spPr>
          <a:xfrm flipH="1" flipV="1">
            <a:off x="4601883" y="2794773"/>
            <a:ext cx="316754" cy="8226"/>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5053107" y="2011117"/>
            <a:ext cx="2746186" cy="830997"/>
          </a:xfrm>
          <a:prstGeom prst="rect">
            <a:avLst/>
          </a:prstGeom>
          <a:noFill/>
        </p:spPr>
        <p:txBody>
          <a:bodyPr wrap="square" rtlCol="0">
            <a:spAutoFit/>
          </a:bodyPr>
          <a:lstStyle/>
          <a:p>
            <a:r>
              <a:rPr lang="en-US" sz="2400" dirty="0" smtClean="0">
                <a:latin typeface="Myriad Pro"/>
                <a:cs typeface="Myriad Pro"/>
              </a:rPr>
              <a:t>Replication</a:t>
            </a:r>
          </a:p>
          <a:p>
            <a:r>
              <a:rPr lang="en-US" sz="2400" dirty="0" smtClean="0">
                <a:latin typeface="Myriad Pro"/>
                <a:cs typeface="Myriad Pro"/>
              </a:rPr>
              <a:t>(done by proteins)</a:t>
            </a:r>
            <a:endParaRPr lang="en-US" sz="2400" dirty="0">
              <a:latin typeface="Myriad Pro"/>
              <a:cs typeface="Myriad Pro"/>
            </a:endParaRPr>
          </a:p>
        </p:txBody>
      </p:sp>
      <p:sp>
        <p:nvSpPr>
          <p:cNvPr id="28" name="TextBox 27"/>
          <p:cNvSpPr txBox="1"/>
          <p:nvPr/>
        </p:nvSpPr>
        <p:spPr>
          <a:xfrm>
            <a:off x="4303060" y="3139126"/>
            <a:ext cx="3033057" cy="830997"/>
          </a:xfrm>
          <a:prstGeom prst="rect">
            <a:avLst/>
          </a:prstGeom>
          <a:noFill/>
        </p:spPr>
        <p:txBody>
          <a:bodyPr wrap="square" rtlCol="0">
            <a:spAutoFit/>
          </a:bodyPr>
          <a:lstStyle/>
          <a:p>
            <a:r>
              <a:rPr lang="en-US" sz="2400" dirty="0" smtClean="0">
                <a:latin typeface="Myriad Pro"/>
                <a:cs typeface="Myriad Pro"/>
              </a:rPr>
              <a:t>Transcription</a:t>
            </a:r>
          </a:p>
          <a:p>
            <a:r>
              <a:rPr lang="en-US" sz="2400" dirty="0" smtClean="0">
                <a:latin typeface="Myriad Pro"/>
                <a:cs typeface="Myriad Pro"/>
              </a:rPr>
              <a:t>(done by proteins)</a:t>
            </a:r>
            <a:endParaRPr lang="en-US" sz="2400" dirty="0">
              <a:latin typeface="Myriad Pro"/>
              <a:cs typeface="Myriad Pro"/>
            </a:endParaRPr>
          </a:p>
        </p:txBody>
      </p:sp>
      <p:sp>
        <p:nvSpPr>
          <p:cNvPr id="29" name="TextBox 28"/>
          <p:cNvSpPr txBox="1"/>
          <p:nvPr/>
        </p:nvSpPr>
        <p:spPr>
          <a:xfrm>
            <a:off x="4303060" y="4779362"/>
            <a:ext cx="4108819" cy="830997"/>
          </a:xfrm>
          <a:prstGeom prst="rect">
            <a:avLst/>
          </a:prstGeom>
          <a:noFill/>
        </p:spPr>
        <p:txBody>
          <a:bodyPr wrap="square" rtlCol="0">
            <a:spAutoFit/>
          </a:bodyPr>
          <a:lstStyle/>
          <a:p>
            <a:r>
              <a:rPr lang="en-US" sz="2400" dirty="0" smtClean="0">
                <a:latin typeface="Myriad Pro"/>
                <a:cs typeface="Myriad Pro"/>
              </a:rPr>
              <a:t>Translation</a:t>
            </a:r>
          </a:p>
          <a:p>
            <a:r>
              <a:rPr lang="en-US" sz="2400" dirty="0" smtClean="0">
                <a:latin typeface="Myriad Pro"/>
                <a:cs typeface="Myriad Pro"/>
              </a:rPr>
              <a:t>(done by RNA and proteins)</a:t>
            </a:r>
            <a:endParaRPr lang="en-US" sz="2400" dirty="0">
              <a:latin typeface="Myriad Pro"/>
              <a:cs typeface="Myriad Pro"/>
            </a:endParaRPr>
          </a:p>
        </p:txBody>
      </p:sp>
      <p:cxnSp>
        <p:nvCxnSpPr>
          <p:cNvPr id="15" name="Straight Connector 14"/>
          <p:cNvCxnSpPr/>
          <p:nvPr/>
        </p:nvCxnSpPr>
        <p:spPr>
          <a:xfrm flipV="1">
            <a:off x="4066989" y="3048268"/>
            <a:ext cx="0" cy="921855"/>
          </a:xfrm>
          <a:prstGeom prst="line">
            <a:avLst/>
          </a:prstGeom>
          <a:ln>
            <a:solidFill>
              <a:schemeClr val="tx1"/>
            </a:solidFill>
            <a:prstDash val="sysDash"/>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91883" y="3139126"/>
            <a:ext cx="3033057" cy="830997"/>
          </a:xfrm>
          <a:prstGeom prst="rect">
            <a:avLst/>
          </a:prstGeom>
          <a:noFill/>
        </p:spPr>
        <p:txBody>
          <a:bodyPr wrap="square" rtlCol="0">
            <a:spAutoFit/>
          </a:bodyPr>
          <a:lstStyle/>
          <a:p>
            <a:pPr algn="r"/>
            <a:r>
              <a:rPr lang="en-US" sz="2400" dirty="0" smtClean="0">
                <a:latin typeface="Myriad Pro"/>
                <a:cs typeface="Myriad Pro"/>
              </a:rPr>
              <a:t>Reverse transcription</a:t>
            </a:r>
          </a:p>
          <a:p>
            <a:pPr algn="r"/>
            <a:r>
              <a:rPr lang="en-US" sz="2400" dirty="0" smtClean="0">
                <a:latin typeface="Myriad Pro"/>
                <a:cs typeface="Myriad Pro"/>
              </a:rPr>
              <a:t>(done by proteins)</a:t>
            </a:r>
            <a:endParaRPr lang="en-US" sz="2400" dirty="0">
              <a:latin typeface="Myriad Pro"/>
              <a:cs typeface="Myriad Pro"/>
            </a:endParaRPr>
          </a:p>
        </p:txBody>
      </p:sp>
    </p:spTree>
    <p:extLst>
      <p:ext uri="{BB962C8B-B14F-4D97-AF65-F5344CB8AC3E}">
        <p14:creationId xmlns:p14="http://schemas.microsoft.com/office/powerpoint/2010/main" val="199506226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6060421"/>
          </a:xfrm>
        </p:spPr>
        <p:txBody>
          <a:bodyPr>
            <a:normAutofit/>
          </a:bodyPr>
          <a:lstStyle/>
          <a:p>
            <a:r>
              <a:rPr lang="en-US" dirty="0" smtClean="0"/>
              <a:t>Self-reproduction requires interpreting instructions encoded in DNA (gene expression).</a:t>
            </a:r>
            <a:br>
              <a:rPr lang="en-US" dirty="0" smtClean="0"/>
            </a:br>
            <a:r>
              <a:rPr lang="en-US" dirty="0"/>
              <a:t/>
            </a:r>
            <a:br>
              <a:rPr lang="en-US" dirty="0"/>
            </a:br>
            <a:r>
              <a:rPr lang="en-US" dirty="0" smtClean="0"/>
              <a:t>If we can show that gene expression is Turing complete, then all biological systems are Turing complete.</a:t>
            </a:r>
            <a:endParaRPr lang="en-US" dirty="0"/>
          </a:p>
        </p:txBody>
      </p:sp>
    </p:spTree>
    <p:extLst>
      <p:ext uri="{BB962C8B-B14F-4D97-AF65-F5344CB8AC3E}">
        <p14:creationId xmlns:p14="http://schemas.microsoft.com/office/powerpoint/2010/main" val="28304976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smtClean="0"/>
              <a:t>What you absolutely must know about regulation of gene expression</a:t>
            </a:r>
            <a:endParaRPr lang="en-US" dirty="0"/>
          </a:p>
        </p:txBody>
      </p:sp>
    </p:spTree>
    <p:extLst>
      <p:ext uri="{BB962C8B-B14F-4D97-AF65-F5344CB8AC3E}">
        <p14:creationId xmlns:p14="http://schemas.microsoft.com/office/powerpoint/2010/main" val="189462328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51"/>
            <a:ext cx="8229600" cy="1143000"/>
          </a:xfrm>
        </p:spPr>
        <p:txBody>
          <a:bodyPr/>
          <a:lstStyle/>
          <a:p>
            <a:r>
              <a:rPr lang="en-US" dirty="0" smtClean="0"/>
              <a:t>Gene regulation occurs at all levels</a:t>
            </a:r>
            <a:endParaRPr lang="en-US" dirty="0"/>
          </a:p>
        </p:txBody>
      </p:sp>
      <p:sp>
        <p:nvSpPr>
          <p:cNvPr id="4" name="TextBox 3"/>
          <p:cNvSpPr txBox="1"/>
          <p:nvPr/>
        </p:nvSpPr>
        <p:spPr>
          <a:xfrm>
            <a:off x="612589" y="2543063"/>
            <a:ext cx="836706" cy="461665"/>
          </a:xfrm>
          <a:prstGeom prst="rect">
            <a:avLst/>
          </a:prstGeom>
          <a:noFill/>
        </p:spPr>
        <p:txBody>
          <a:bodyPr wrap="square" rtlCol="0">
            <a:spAutoFit/>
          </a:bodyPr>
          <a:lstStyle/>
          <a:p>
            <a:pPr algn="ctr"/>
            <a:r>
              <a:rPr lang="en-US" sz="2400" dirty="0" smtClean="0">
                <a:latin typeface="Myriad Pro"/>
                <a:cs typeface="Myriad Pro"/>
              </a:rPr>
              <a:t>DNA</a:t>
            </a:r>
            <a:endParaRPr lang="en-US" sz="2400" dirty="0">
              <a:latin typeface="Myriad Pro"/>
              <a:cs typeface="Myriad Pro"/>
            </a:endParaRPr>
          </a:p>
        </p:txBody>
      </p:sp>
      <p:sp>
        <p:nvSpPr>
          <p:cNvPr id="5" name="TextBox 4"/>
          <p:cNvSpPr txBox="1"/>
          <p:nvPr/>
        </p:nvSpPr>
        <p:spPr>
          <a:xfrm>
            <a:off x="627529" y="4083447"/>
            <a:ext cx="836706" cy="461665"/>
          </a:xfrm>
          <a:prstGeom prst="rect">
            <a:avLst/>
          </a:prstGeom>
          <a:noFill/>
        </p:spPr>
        <p:txBody>
          <a:bodyPr wrap="square" rtlCol="0">
            <a:spAutoFit/>
          </a:bodyPr>
          <a:lstStyle/>
          <a:p>
            <a:pPr algn="ctr"/>
            <a:r>
              <a:rPr lang="en-US" sz="2400" dirty="0">
                <a:latin typeface="Myriad Pro"/>
                <a:cs typeface="Myriad Pro"/>
              </a:rPr>
              <a:t>R</a:t>
            </a:r>
            <a:r>
              <a:rPr lang="en-US" sz="2400" dirty="0" smtClean="0">
                <a:latin typeface="Myriad Pro"/>
                <a:cs typeface="Myriad Pro"/>
              </a:rPr>
              <a:t>NA</a:t>
            </a:r>
            <a:endParaRPr lang="en-US" sz="2400" dirty="0">
              <a:latin typeface="Myriad Pro"/>
              <a:cs typeface="Myriad Pro"/>
            </a:endParaRPr>
          </a:p>
        </p:txBody>
      </p:sp>
      <p:sp>
        <p:nvSpPr>
          <p:cNvPr id="6" name="TextBox 5"/>
          <p:cNvSpPr txBox="1"/>
          <p:nvPr/>
        </p:nvSpPr>
        <p:spPr>
          <a:xfrm>
            <a:off x="478119" y="5797250"/>
            <a:ext cx="1135530" cy="461665"/>
          </a:xfrm>
          <a:prstGeom prst="rect">
            <a:avLst/>
          </a:prstGeom>
          <a:noFill/>
        </p:spPr>
        <p:txBody>
          <a:bodyPr wrap="square" rtlCol="0">
            <a:spAutoFit/>
          </a:bodyPr>
          <a:lstStyle/>
          <a:p>
            <a:r>
              <a:rPr lang="en-US" sz="2400" dirty="0" smtClean="0">
                <a:latin typeface="Myriad Pro"/>
                <a:cs typeface="Myriad Pro"/>
              </a:rPr>
              <a:t>Protein</a:t>
            </a:r>
            <a:endParaRPr lang="en-US" sz="2400" dirty="0">
              <a:latin typeface="Myriad Pro"/>
              <a:cs typeface="Myriad Pro"/>
            </a:endParaRPr>
          </a:p>
        </p:txBody>
      </p:sp>
      <p:cxnSp>
        <p:nvCxnSpPr>
          <p:cNvPr id="7" name="Straight Connector 6"/>
          <p:cNvCxnSpPr/>
          <p:nvPr/>
        </p:nvCxnSpPr>
        <p:spPr>
          <a:xfrm>
            <a:off x="1045884" y="3034610"/>
            <a:ext cx="0" cy="950258"/>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45884" y="4724404"/>
            <a:ext cx="0" cy="950258"/>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45884" y="2020122"/>
            <a:ext cx="0" cy="522941"/>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66049" y="2020122"/>
            <a:ext cx="0" cy="762000"/>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5885" y="2020122"/>
            <a:ext cx="720164" cy="0"/>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4" idx="3"/>
          </p:cNvCxnSpPr>
          <p:nvPr/>
        </p:nvCxnSpPr>
        <p:spPr>
          <a:xfrm flipH="1" flipV="1">
            <a:off x="1449295" y="2773896"/>
            <a:ext cx="316754" cy="8226"/>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22942" y="1437415"/>
            <a:ext cx="1715246" cy="461665"/>
          </a:xfrm>
          <a:prstGeom prst="rect">
            <a:avLst/>
          </a:prstGeom>
          <a:noFill/>
        </p:spPr>
        <p:txBody>
          <a:bodyPr wrap="square" rtlCol="0">
            <a:spAutoFit/>
          </a:bodyPr>
          <a:lstStyle/>
          <a:p>
            <a:r>
              <a:rPr lang="en-US" sz="2400" dirty="0" smtClean="0">
                <a:latin typeface="Myriad Pro"/>
                <a:cs typeface="Myriad Pro"/>
              </a:rPr>
              <a:t>Replication</a:t>
            </a:r>
            <a:endParaRPr lang="en-US" sz="2400" dirty="0">
              <a:latin typeface="Myriad Pro"/>
              <a:cs typeface="Myriad Pro"/>
            </a:endParaRPr>
          </a:p>
        </p:txBody>
      </p:sp>
      <p:sp>
        <p:nvSpPr>
          <p:cNvPr id="14" name="TextBox 13"/>
          <p:cNvSpPr txBox="1"/>
          <p:nvPr/>
        </p:nvSpPr>
        <p:spPr>
          <a:xfrm>
            <a:off x="1150472" y="3192954"/>
            <a:ext cx="1912469" cy="461665"/>
          </a:xfrm>
          <a:prstGeom prst="rect">
            <a:avLst/>
          </a:prstGeom>
          <a:noFill/>
        </p:spPr>
        <p:txBody>
          <a:bodyPr wrap="square" rtlCol="0">
            <a:spAutoFit/>
          </a:bodyPr>
          <a:lstStyle/>
          <a:p>
            <a:r>
              <a:rPr lang="en-US" sz="2400" dirty="0" smtClean="0">
                <a:latin typeface="Myriad Pro"/>
                <a:cs typeface="Myriad Pro"/>
              </a:rPr>
              <a:t>Transcription</a:t>
            </a:r>
            <a:endParaRPr lang="en-US" sz="2400" dirty="0">
              <a:latin typeface="Myriad Pro"/>
              <a:cs typeface="Myriad Pro"/>
            </a:endParaRPr>
          </a:p>
        </p:txBody>
      </p:sp>
      <p:sp>
        <p:nvSpPr>
          <p:cNvPr id="15" name="TextBox 14"/>
          <p:cNvSpPr txBox="1"/>
          <p:nvPr/>
        </p:nvSpPr>
        <p:spPr>
          <a:xfrm>
            <a:off x="1150473" y="4907895"/>
            <a:ext cx="1643528" cy="461665"/>
          </a:xfrm>
          <a:prstGeom prst="rect">
            <a:avLst/>
          </a:prstGeom>
          <a:noFill/>
        </p:spPr>
        <p:txBody>
          <a:bodyPr wrap="square" rtlCol="0">
            <a:spAutoFit/>
          </a:bodyPr>
          <a:lstStyle/>
          <a:p>
            <a:r>
              <a:rPr lang="en-US" sz="2400" dirty="0" smtClean="0">
                <a:latin typeface="Myriad Pro"/>
                <a:cs typeface="Myriad Pro"/>
              </a:rPr>
              <a:t>Translation</a:t>
            </a:r>
            <a:endParaRPr lang="en-US" sz="2400" dirty="0">
              <a:latin typeface="Myriad Pro"/>
              <a:cs typeface="Myriad Pro"/>
            </a:endParaRPr>
          </a:p>
        </p:txBody>
      </p:sp>
      <p:sp>
        <p:nvSpPr>
          <p:cNvPr id="16" name="TextBox 15"/>
          <p:cNvSpPr txBox="1"/>
          <p:nvPr/>
        </p:nvSpPr>
        <p:spPr>
          <a:xfrm>
            <a:off x="3062941" y="1366977"/>
            <a:ext cx="5976470" cy="5262979"/>
          </a:xfrm>
          <a:prstGeom prst="rect">
            <a:avLst/>
          </a:prstGeom>
          <a:noFill/>
        </p:spPr>
        <p:txBody>
          <a:bodyPr wrap="square" rtlCol="0">
            <a:spAutoFit/>
          </a:bodyPr>
          <a:lstStyle/>
          <a:p>
            <a:pPr marL="285750" indent="-285750">
              <a:buFont typeface="Arial"/>
              <a:buChar char="•"/>
            </a:pPr>
            <a:r>
              <a:rPr lang="en-US" sz="2400" dirty="0" smtClean="0">
                <a:latin typeface="Myriad Pro"/>
                <a:cs typeface="Myriad Pro"/>
              </a:rPr>
              <a:t>How often gene transcription begins</a:t>
            </a:r>
          </a:p>
          <a:p>
            <a:pPr marL="285750" indent="-285750">
              <a:buFont typeface="Arial"/>
              <a:buChar char="•"/>
            </a:pPr>
            <a:r>
              <a:rPr lang="en-US" sz="2400" dirty="0" smtClean="0">
                <a:latin typeface="Myriad Pro"/>
                <a:cs typeface="Myriad Pro"/>
              </a:rPr>
              <a:t>How long transcription takes</a:t>
            </a:r>
          </a:p>
          <a:p>
            <a:pPr marL="285750" indent="-285750">
              <a:buFont typeface="Arial"/>
              <a:buChar char="•"/>
            </a:pPr>
            <a:r>
              <a:rPr lang="en-US" sz="2400" dirty="0" smtClean="0">
                <a:latin typeface="Myriad Pro"/>
                <a:cs typeface="Myriad Pro"/>
              </a:rPr>
              <a:t>How fast the mRNA gets degraded or diluted</a:t>
            </a:r>
          </a:p>
          <a:p>
            <a:pPr marL="285750" indent="-285750">
              <a:buFont typeface="Arial"/>
              <a:buChar char="•"/>
            </a:pPr>
            <a:r>
              <a:rPr lang="en-US" sz="2400" dirty="0" smtClean="0">
                <a:latin typeface="Myriad Pro"/>
                <a:cs typeface="Myriad Pro"/>
              </a:rPr>
              <a:t>How often translation of the mRNA begins</a:t>
            </a:r>
          </a:p>
          <a:p>
            <a:pPr marL="285750" indent="-285750">
              <a:buFont typeface="Arial"/>
              <a:buChar char="•"/>
            </a:pPr>
            <a:r>
              <a:rPr lang="en-US" sz="2400" dirty="0" smtClean="0">
                <a:latin typeface="Myriad Pro"/>
                <a:cs typeface="Myriad Pro"/>
              </a:rPr>
              <a:t>How long translation takes</a:t>
            </a:r>
          </a:p>
          <a:p>
            <a:pPr marL="285750" indent="-285750">
              <a:buFont typeface="Arial"/>
              <a:buChar char="•"/>
            </a:pPr>
            <a:r>
              <a:rPr lang="en-US" sz="2400" dirty="0" smtClean="0">
                <a:latin typeface="Myriad Pro"/>
                <a:cs typeface="Myriad Pro"/>
              </a:rPr>
              <a:t>How often the protein folds into a functional form</a:t>
            </a:r>
          </a:p>
          <a:p>
            <a:pPr marL="285750" indent="-285750">
              <a:buFont typeface="Arial"/>
              <a:buChar char="•"/>
            </a:pPr>
            <a:r>
              <a:rPr lang="en-US" sz="2400" dirty="0" smtClean="0">
                <a:latin typeface="Myriad Pro"/>
                <a:cs typeface="Myriad Pro"/>
              </a:rPr>
              <a:t>How often the protein is modified to activate or deactivate it</a:t>
            </a:r>
          </a:p>
          <a:p>
            <a:pPr marL="285750" indent="-285750">
              <a:buFont typeface="Arial"/>
              <a:buChar char="•"/>
            </a:pPr>
            <a:r>
              <a:rPr lang="en-US" sz="2400" dirty="0" smtClean="0">
                <a:latin typeface="Myriad Pro"/>
                <a:cs typeface="Myriad Pro"/>
              </a:rPr>
              <a:t>How fast the protein gets degraded or diluted</a:t>
            </a:r>
          </a:p>
          <a:p>
            <a:pPr marL="285750" indent="-285750">
              <a:buFont typeface="Arial"/>
              <a:buChar char="•"/>
            </a:pPr>
            <a:r>
              <a:rPr lang="en-US" sz="2400" dirty="0" smtClean="0">
                <a:latin typeface="Myriad Pro"/>
                <a:cs typeface="Myriad Pro"/>
              </a:rPr>
              <a:t>…even, how many copies of the encoding DNA are present</a:t>
            </a:r>
          </a:p>
        </p:txBody>
      </p:sp>
    </p:spTree>
    <p:extLst>
      <p:ext uri="{BB962C8B-B14F-4D97-AF65-F5344CB8AC3E}">
        <p14:creationId xmlns:p14="http://schemas.microsoft.com/office/powerpoint/2010/main" val="42479902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0051"/>
            <a:ext cx="8229600" cy="1143000"/>
          </a:xfrm>
        </p:spPr>
        <p:txBody>
          <a:bodyPr/>
          <a:lstStyle/>
          <a:p>
            <a:r>
              <a:rPr lang="en-US" dirty="0" smtClean="0"/>
              <a:t>Gene regulation occurs at all levels</a:t>
            </a:r>
            <a:endParaRPr lang="en-US" dirty="0"/>
          </a:p>
        </p:txBody>
      </p:sp>
      <p:sp>
        <p:nvSpPr>
          <p:cNvPr id="4" name="TextBox 3"/>
          <p:cNvSpPr txBox="1"/>
          <p:nvPr/>
        </p:nvSpPr>
        <p:spPr>
          <a:xfrm>
            <a:off x="612589" y="2543063"/>
            <a:ext cx="836706" cy="461665"/>
          </a:xfrm>
          <a:prstGeom prst="rect">
            <a:avLst/>
          </a:prstGeom>
          <a:noFill/>
        </p:spPr>
        <p:txBody>
          <a:bodyPr wrap="square" rtlCol="0">
            <a:spAutoFit/>
          </a:bodyPr>
          <a:lstStyle/>
          <a:p>
            <a:pPr algn="ctr"/>
            <a:r>
              <a:rPr lang="en-US" sz="2400" dirty="0" smtClean="0">
                <a:latin typeface="Myriad Pro"/>
                <a:cs typeface="Myriad Pro"/>
              </a:rPr>
              <a:t>DNA</a:t>
            </a:r>
            <a:endParaRPr lang="en-US" sz="2400" dirty="0">
              <a:latin typeface="Myriad Pro"/>
              <a:cs typeface="Myriad Pro"/>
            </a:endParaRPr>
          </a:p>
        </p:txBody>
      </p:sp>
      <p:sp>
        <p:nvSpPr>
          <p:cNvPr id="5" name="TextBox 4"/>
          <p:cNvSpPr txBox="1"/>
          <p:nvPr/>
        </p:nvSpPr>
        <p:spPr>
          <a:xfrm>
            <a:off x="627529" y="4083447"/>
            <a:ext cx="836706" cy="461665"/>
          </a:xfrm>
          <a:prstGeom prst="rect">
            <a:avLst/>
          </a:prstGeom>
          <a:noFill/>
        </p:spPr>
        <p:txBody>
          <a:bodyPr wrap="square" rtlCol="0">
            <a:spAutoFit/>
          </a:bodyPr>
          <a:lstStyle/>
          <a:p>
            <a:pPr algn="ctr"/>
            <a:r>
              <a:rPr lang="en-US" sz="2400" dirty="0">
                <a:latin typeface="Myriad Pro"/>
                <a:cs typeface="Myriad Pro"/>
              </a:rPr>
              <a:t>R</a:t>
            </a:r>
            <a:r>
              <a:rPr lang="en-US" sz="2400" dirty="0" smtClean="0">
                <a:latin typeface="Myriad Pro"/>
                <a:cs typeface="Myriad Pro"/>
              </a:rPr>
              <a:t>NA</a:t>
            </a:r>
            <a:endParaRPr lang="en-US" sz="2400" dirty="0">
              <a:latin typeface="Myriad Pro"/>
              <a:cs typeface="Myriad Pro"/>
            </a:endParaRPr>
          </a:p>
        </p:txBody>
      </p:sp>
      <p:sp>
        <p:nvSpPr>
          <p:cNvPr id="6" name="TextBox 5"/>
          <p:cNvSpPr txBox="1"/>
          <p:nvPr/>
        </p:nvSpPr>
        <p:spPr>
          <a:xfrm>
            <a:off x="478119" y="5797250"/>
            <a:ext cx="1135530" cy="461665"/>
          </a:xfrm>
          <a:prstGeom prst="rect">
            <a:avLst/>
          </a:prstGeom>
          <a:noFill/>
        </p:spPr>
        <p:txBody>
          <a:bodyPr wrap="square" rtlCol="0">
            <a:spAutoFit/>
          </a:bodyPr>
          <a:lstStyle/>
          <a:p>
            <a:r>
              <a:rPr lang="en-US" sz="2400" dirty="0" smtClean="0">
                <a:latin typeface="Myriad Pro"/>
                <a:cs typeface="Myriad Pro"/>
              </a:rPr>
              <a:t>Protein</a:t>
            </a:r>
            <a:endParaRPr lang="en-US" sz="2400" dirty="0">
              <a:latin typeface="Myriad Pro"/>
              <a:cs typeface="Myriad Pro"/>
            </a:endParaRPr>
          </a:p>
        </p:txBody>
      </p:sp>
      <p:cxnSp>
        <p:nvCxnSpPr>
          <p:cNvPr id="7" name="Straight Connector 6"/>
          <p:cNvCxnSpPr/>
          <p:nvPr/>
        </p:nvCxnSpPr>
        <p:spPr>
          <a:xfrm>
            <a:off x="1045884" y="3034610"/>
            <a:ext cx="0" cy="950258"/>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045884" y="4724404"/>
            <a:ext cx="0" cy="950258"/>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45884" y="2020122"/>
            <a:ext cx="0" cy="522941"/>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766049" y="2020122"/>
            <a:ext cx="0" cy="762000"/>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5885" y="2020122"/>
            <a:ext cx="720164" cy="0"/>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a:endCxn id="4" idx="3"/>
          </p:cNvCxnSpPr>
          <p:nvPr/>
        </p:nvCxnSpPr>
        <p:spPr>
          <a:xfrm flipH="1" flipV="1">
            <a:off x="1449295" y="2773896"/>
            <a:ext cx="316754" cy="8226"/>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22942" y="1437415"/>
            <a:ext cx="1715246" cy="461665"/>
          </a:xfrm>
          <a:prstGeom prst="rect">
            <a:avLst/>
          </a:prstGeom>
          <a:noFill/>
        </p:spPr>
        <p:txBody>
          <a:bodyPr wrap="square" rtlCol="0">
            <a:spAutoFit/>
          </a:bodyPr>
          <a:lstStyle/>
          <a:p>
            <a:r>
              <a:rPr lang="en-US" sz="2400" dirty="0" smtClean="0">
                <a:latin typeface="Myriad Pro"/>
                <a:cs typeface="Myriad Pro"/>
              </a:rPr>
              <a:t>Replication</a:t>
            </a:r>
            <a:endParaRPr lang="en-US" sz="2400" dirty="0">
              <a:latin typeface="Myriad Pro"/>
              <a:cs typeface="Myriad Pro"/>
            </a:endParaRPr>
          </a:p>
        </p:txBody>
      </p:sp>
      <p:sp>
        <p:nvSpPr>
          <p:cNvPr id="14" name="TextBox 13"/>
          <p:cNvSpPr txBox="1"/>
          <p:nvPr/>
        </p:nvSpPr>
        <p:spPr>
          <a:xfrm>
            <a:off x="1150472" y="3192954"/>
            <a:ext cx="1912469" cy="461665"/>
          </a:xfrm>
          <a:prstGeom prst="rect">
            <a:avLst/>
          </a:prstGeom>
          <a:noFill/>
        </p:spPr>
        <p:txBody>
          <a:bodyPr wrap="square" rtlCol="0">
            <a:spAutoFit/>
          </a:bodyPr>
          <a:lstStyle/>
          <a:p>
            <a:r>
              <a:rPr lang="en-US" sz="2400" dirty="0" smtClean="0">
                <a:latin typeface="Myriad Pro"/>
                <a:cs typeface="Myriad Pro"/>
              </a:rPr>
              <a:t>Transcription</a:t>
            </a:r>
            <a:endParaRPr lang="en-US" sz="2400" dirty="0">
              <a:latin typeface="Myriad Pro"/>
              <a:cs typeface="Myriad Pro"/>
            </a:endParaRPr>
          </a:p>
        </p:txBody>
      </p:sp>
      <p:sp>
        <p:nvSpPr>
          <p:cNvPr id="15" name="TextBox 14"/>
          <p:cNvSpPr txBox="1"/>
          <p:nvPr/>
        </p:nvSpPr>
        <p:spPr>
          <a:xfrm>
            <a:off x="1150473" y="4907895"/>
            <a:ext cx="1643528" cy="461665"/>
          </a:xfrm>
          <a:prstGeom prst="rect">
            <a:avLst/>
          </a:prstGeom>
          <a:noFill/>
        </p:spPr>
        <p:txBody>
          <a:bodyPr wrap="square" rtlCol="0">
            <a:spAutoFit/>
          </a:bodyPr>
          <a:lstStyle/>
          <a:p>
            <a:r>
              <a:rPr lang="en-US" sz="2400" dirty="0" smtClean="0">
                <a:latin typeface="Myriad Pro"/>
                <a:cs typeface="Myriad Pro"/>
              </a:rPr>
              <a:t>Translation</a:t>
            </a:r>
            <a:endParaRPr lang="en-US" sz="2400" dirty="0">
              <a:latin typeface="Myriad Pro"/>
              <a:cs typeface="Myriad Pro"/>
            </a:endParaRPr>
          </a:p>
        </p:txBody>
      </p:sp>
      <p:sp>
        <p:nvSpPr>
          <p:cNvPr id="16" name="TextBox 15"/>
          <p:cNvSpPr txBox="1"/>
          <p:nvPr/>
        </p:nvSpPr>
        <p:spPr>
          <a:xfrm>
            <a:off x="3062941" y="1366977"/>
            <a:ext cx="5976470" cy="5262979"/>
          </a:xfrm>
          <a:prstGeom prst="rect">
            <a:avLst/>
          </a:prstGeom>
          <a:noFill/>
        </p:spPr>
        <p:txBody>
          <a:bodyPr wrap="square" rtlCol="0">
            <a:spAutoFit/>
          </a:bodyPr>
          <a:lstStyle/>
          <a:p>
            <a:pPr marL="285750" indent="-285750">
              <a:buFont typeface="Arial"/>
              <a:buChar char="•"/>
            </a:pPr>
            <a:r>
              <a:rPr lang="en-US" sz="2400" dirty="0" smtClean="0">
                <a:latin typeface="Myriad Pro"/>
                <a:cs typeface="Myriad Pro"/>
              </a:rPr>
              <a:t>How often gene transcription begins</a:t>
            </a:r>
          </a:p>
          <a:p>
            <a:pPr marL="285750" indent="-285750">
              <a:buFont typeface="Arial"/>
              <a:buChar char="•"/>
            </a:pPr>
            <a:r>
              <a:rPr lang="en-US" sz="2400" dirty="0" smtClean="0">
                <a:solidFill>
                  <a:srgbClr val="A6A6A6"/>
                </a:solidFill>
                <a:latin typeface="Myriad Pro"/>
                <a:cs typeface="Myriad Pro"/>
              </a:rPr>
              <a:t>How long transcription takes</a:t>
            </a:r>
          </a:p>
          <a:p>
            <a:pPr marL="285750" indent="-285750">
              <a:buFont typeface="Arial"/>
              <a:buChar char="•"/>
            </a:pPr>
            <a:r>
              <a:rPr lang="en-US" sz="2400" dirty="0" smtClean="0">
                <a:solidFill>
                  <a:srgbClr val="A6A6A6"/>
                </a:solidFill>
                <a:latin typeface="Myriad Pro"/>
                <a:cs typeface="Myriad Pro"/>
              </a:rPr>
              <a:t>How fast the mRNA gets degraded or diluted</a:t>
            </a:r>
          </a:p>
          <a:p>
            <a:pPr marL="285750" indent="-285750">
              <a:buFont typeface="Arial"/>
              <a:buChar char="•"/>
            </a:pPr>
            <a:r>
              <a:rPr lang="en-US" sz="2400" dirty="0" smtClean="0">
                <a:solidFill>
                  <a:srgbClr val="A6A6A6"/>
                </a:solidFill>
                <a:latin typeface="Myriad Pro"/>
                <a:cs typeface="Myriad Pro"/>
              </a:rPr>
              <a:t>How often translation of the mRNA begins</a:t>
            </a:r>
          </a:p>
          <a:p>
            <a:pPr marL="285750" indent="-285750">
              <a:buFont typeface="Arial"/>
              <a:buChar char="•"/>
            </a:pPr>
            <a:r>
              <a:rPr lang="en-US" sz="2400" dirty="0" smtClean="0">
                <a:solidFill>
                  <a:srgbClr val="A6A6A6"/>
                </a:solidFill>
                <a:latin typeface="Myriad Pro"/>
                <a:cs typeface="Myriad Pro"/>
              </a:rPr>
              <a:t>How long translation takes</a:t>
            </a:r>
          </a:p>
          <a:p>
            <a:pPr marL="285750" indent="-285750">
              <a:buFont typeface="Arial"/>
              <a:buChar char="•"/>
            </a:pPr>
            <a:r>
              <a:rPr lang="en-US" sz="2400" dirty="0" smtClean="0">
                <a:solidFill>
                  <a:srgbClr val="A6A6A6"/>
                </a:solidFill>
                <a:latin typeface="Myriad Pro"/>
                <a:cs typeface="Myriad Pro"/>
              </a:rPr>
              <a:t>How often the protein folds into a functional form</a:t>
            </a:r>
          </a:p>
          <a:p>
            <a:pPr marL="285750" indent="-285750">
              <a:buFont typeface="Arial"/>
              <a:buChar char="•"/>
            </a:pPr>
            <a:r>
              <a:rPr lang="en-US" sz="2400" dirty="0" smtClean="0">
                <a:solidFill>
                  <a:srgbClr val="A6A6A6"/>
                </a:solidFill>
                <a:latin typeface="Myriad Pro"/>
                <a:cs typeface="Myriad Pro"/>
              </a:rPr>
              <a:t>How often the protein is modified to activate or deactivate it</a:t>
            </a:r>
          </a:p>
          <a:p>
            <a:pPr marL="285750" indent="-285750">
              <a:buFont typeface="Arial"/>
              <a:buChar char="•"/>
            </a:pPr>
            <a:r>
              <a:rPr lang="en-US" sz="2400" dirty="0" smtClean="0">
                <a:solidFill>
                  <a:srgbClr val="A6A6A6"/>
                </a:solidFill>
                <a:latin typeface="Myriad Pro"/>
                <a:cs typeface="Myriad Pro"/>
              </a:rPr>
              <a:t>How fast the protein gets degraded or diluted</a:t>
            </a:r>
          </a:p>
          <a:p>
            <a:pPr marL="285750" indent="-285750">
              <a:buFont typeface="Arial"/>
              <a:buChar char="•"/>
            </a:pPr>
            <a:r>
              <a:rPr lang="en-US" sz="2400" dirty="0" smtClean="0">
                <a:solidFill>
                  <a:srgbClr val="A6A6A6"/>
                </a:solidFill>
                <a:latin typeface="Myriad Pro"/>
                <a:cs typeface="Myriad Pro"/>
              </a:rPr>
              <a:t>…even, how many copies of the encoding DNA are present</a:t>
            </a:r>
          </a:p>
        </p:txBody>
      </p:sp>
    </p:spTree>
    <p:extLst>
      <p:ext uri="{BB962C8B-B14F-4D97-AF65-F5344CB8AC3E}">
        <p14:creationId xmlns:p14="http://schemas.microsoft.com/office/powerpoint/2010/main" val="75382205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86582"/>
          <a:stretch/>
        </p:blipFill>
        <p:spPr>
          <a:xfrm rot="16200000">
            <a:off x="7260434" y="3722361"/>
            <a:ext cx="2802591" cy="934663"/>
          </a:xfrm>
          <a:prstGeom prst="rect">
            <a:avLst/>
          </a:prstGeom>
        </p:spPr>
      </p:pic>
      <p:sp>
        <p:nvSpPr>
          <p:cNvPr id="2" name="Title 1"/>
          <p:cNvSpPr>
            <a:spLocks noGrp="1"/>
          </p:cNvSpPr>
          <p:nvPr>
            <p:ph type="title"/>
          </p:nvPr>
        </p:nvSpPr>
        <p:spPr/>
        <p:txBody>
          <a:bodyPr/>
          <a:lstStyle/>
          <a:p>
            <a:r>
              <a:rPr lang="en-US" dirty="0" smtClean="0"/>
              <a:t>Anatomy of the neuron</a:t>
            </a:r>
            <a:endParaRPr lang="en-US" dirty="0"/>
          </a:p>
        </p:txBody>
      </p:sp>
      <p:pic>
        <p:nvPicPr>
          <p:cNvPr id="4" name="Picture 3"/>
          <p:cNvPicPr>
            <a:picLocks noChangeAspect="1"/>
          </p:cNvPicPr>
          <p:nvPr/>
        </p:nvPicPr>
        <p:blipFill>
          <a:blip r:embed="rId3"/>
          <a:stretch>
            <a:fillRect/>
          </a:stretch>
        </p:blipFill>
        <p:spPr>
          <a:xfrm rot="16200000">
            <a:off x="3280289" y="419892"/>
            <a:ext cx="2802591" cy="6965860"/>
          </a:xfrm>
          <a:prstGeom prst="rect">
            <a:avLst/>
          </a:prstGeom>
        </p:spPr>
      </p:pic>
      <p:pic>
        <p:nvPicPr>
          <p:cNvPr id="5" name="Picture 4"/>
          <p:cNvPicPr>
            <a:picLocks noChangeAspect="1"/>
          </p:cNvPicPr>
          <p:nvPr/>
        </p:nvPicPr>
        <p:blipFill rotWithShape="1">
          <a:blip r:embed="rId3"/>
          <a:srcRect t="84079"/>
          <a:stretch/>
        </p:blipFill>
        <p:spPr>
          <a:xfrm rot="16200000">
            <a:off x="-757147" y="3157073"/>
            <a:ext cx="2802591" cy="1109004"/>
          </a:xfrm>
          <a:prstGeom prst="rect">
            <a:avLst/>
          </a:prstGeom>
        </p:spPr>
      </p:pic>
      <p:sp>
        <p:nvSpPr>
          <p:cNvPr id="7" name="TextBox 6"/>
          <p:cNvSpPr txBox="1"/>
          <p:nvPr/>
        </p:nvSpPr>
        <p:spPr>
          <a:xfrm>
            <a:off x="4840941" y="2740955"/>
            <a:ext cx="1942353" cy="461665"/>
          </a:xfrm>
          <a:prstGeom prst="rect">
            <a:avLst/>
          </a:prstGeom>
          <a:noFill/>
        </p:spPr>
        <p:txBody>
          <a:bodyPr wrap="square" rtlCol="0">
            <a:spAutoFit/>
          </a:bodyPr>
          <a:lstStyle/>
          <a:p>
            <a:pPr algn="ctr"/>
            <a:r>
              <a:rPr lang="en-US" sz="2400" dirty="0" smtClean="0">
                <a:latin typeface="Myriad Pro"/>
                <a:cs typeface="Myriad Pro"/>
              </a:rPr>
              <a:t>Axon</a:t>
            </a:r>
            <a:endParaRPr lang="en-US" sz="2400" dirty="0">
              <a:latin typeface="Myriad Pro"/>
              <a:cs typeface="Myriad Pro"/>
            </a:endParaRPr>
          </a:p>
        </p:txBody>
      </p:sp>
      <p:grpSp>
        <p:nvGrpSpPr>
          <p:cNvPr id="16" name="Group 15"/>
          <p:cNvGrpSpPr/>
          <p:nvPr/>
        </p:nvGrpSpPr>
        <p:grpSpPr>
          <a:xfrm>
            <a:off x="1825812" y="1626784"/>
            <a:ext cx="1942353" cy="1002863"/>
            <a:chOff x="1825812" y="1626784"/>
            <a:chExt cx="1942353" cy="1002863"/>
          </a:xfrm>
        </p:grpSpPr>
        <p:sp>
          <p:nvSpPr>
            <p:cNvPr id="8" name="TextBox 7"/>
            <p:cNvSpPr txBox="1"/>
            <p:nvPr/>
          </p:nvSpPr>
          <p:spPr>
            <a:xfrm>
              <a:off x="1825812" y="1626784"/>
              <a:ext cx="1942353" cy="461665"/>
            </a:xfrm>
            <a:prstGeom prst="rect">
              <a:avLst/>
            </a:prstGeom>
            <a:noFill/>
          </p:spPr>
          <p:txBody>
            <a:bodyPr wrap="square" rtlCol="0">
              <a:spAutoFit/>
            </a:bodyPr>
            <a:lstStyle/>
            <a:p>
              <a:pPr algn="ctr"/>
              <a:r>
                <a:rPr lang="en-US" sz="2400" dirty="0" smtClean="0">
                  <a:latin typeface="Myriad Pro"/>
                  <a:cs typeface="Myriad Pro"/>
                </a:rPr>
                <a:t>Dendrites</a:t>
              </a:r>
              <a:endParaRPr lang="en-US" sz="2400" dirty="0">
                <a:latin typeface="Myriad Pro"/>
                <a:cs typeface="Myriad Pro"/>
              </a:endParaRPr>
            </a:p>
          </p:txBody>
        </p:sp>
        <p:cxnSp>
          <p:nvCxnSpPr>
            <p:cNvPr id="10" name="Straight Arrow Connector 9"/>
            <p:cNvCxnSpPr/>
            <p:nvPr/>
          </p:nvCxnSpPr>
          <p:spPr>
            <a:xfrm flipH="1">
              <a:off x="2226235" y="2088449"/>
              <a:ext cx="59765" cy="41307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3275108" y="2103390"/>
              <a:ext cx="131482" cy="52625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493431" y="4153647"/>
            <a:ext cx="1598335" cy="1240117"/>
            <a:chOff x="493431" y="4153647"/>
            <a:chExt cx="1598335" cy="1240117"/>
          </a:xfrm>
        </p:grpSpPr>
        <p:sp>
          <p:nvSpPr>
            <p:cNvPr id="13" name="Rectangle 12"/>
            <p:cNvSpPr/>
            <p:nvPr/>
          </p:nvSpPr>
          <p:spPr>
            <a:xfrm>
              <a:off x="1030941" y="4153647"/>
              <a:ext cx="508000" cy="702234"/>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93431" y="4932099"/>
              <a:ext cx="1598335" cy="461665"/>
            </a:xfrm>
            <a:prstGeom prst="rect">
              <a:avLst/>
            </a:prstGeom>
            <a:noFill/>
          </p:spPr>
          <p:txBody>
            <a:bodyPr wrap="square" rtlCol="0">
              <a:spAutoFit/>
            </a:bodyPr>
            <a:lstStyle/>
            <a:p>
              <a:pPr algn="ctr"/>
              <a:r>
                <a:rPr lang="en-US" sz="2400" dirty="0" smtClean="0">
                  <a:latin typeface="Myriad Pro"/>
                  <a:cs typeface="Myriad Pro"/>
                </a:rPr>
                <a:t>Synapse</a:t>
              </a:r>
              <a:endParaRPr lang="en-US" sz="2400" dirty="0">
                <a:latin typeface="Myriad Pro"/>
                <a:cs typeface="Myriad Pro"/>
              </a:endParaRPr>
            </a:p>
          </p:txBody>
        </p:sp>
      </p:grpSp>
      <p:sp>
        <p:nvSpPr>
          <p:cNvPr id="17" name="TextBox 16"/>
          <p:cNvSpPr txBox="1"/>
          <p:nvPr/>
        </p:nvSpPr>
        <p:spPr>
          <a:xfrm>
            <a:off x="2587811" y="5744895"/>
            <a:ext cx="3896659" cy="461665"/>
          </a:xfrm>
          <a:prstGeom prst="rect">
            <a:avLst/>
          </a:prstGeom>
          <a:noFill/>
        </p:spPr>
        <p:txBody>
          <a:bodyPr wrap="square" rtlCol="0">
            <a:spAutoFit/>
          </a:bodyPr>
          <a:lstStyle/>
          <a:p>
            <a:pPr algn="ctr"/>
            <a:r>
              <a:rPr lang="en-US" sz="2400" dirty="0" smtClean="0">
                <a:latin typeface="Myriad Pro"/>
                <a:cs typeface="Myriad Pro"/>
              </a:rPr>
              <a:t>Direction of transmission</a:t>
            </a:r>
            <a:endParaRPr lang="en-US" sz="2400" dirty="0">
              <a:latin typeface="Myriad Pro"/>
              <a:cs typeface="Myriad Pro"/>
            </a:endParaRPr>
          </a:p>
        </p:txBody>
      </p:sp>
      <p:cxnSp>
        <p:nvCxnSpPr>
          <p:cNvPr id="19" name="Straight Arrow Connector 18"/>
          <p:cNvCxnSpPr/>
          <p:nvPr/>
        </p:nvCxnSpPr>
        <p:spPr>
          <a:xfrm>
            <a:off x="2587811" y="6290235"/>
            <a:ext cx="3896659"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300005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958362" y="2973294"/>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Regulation of transcription initiation</a:t>
            </a:r>
            <a:endParaRPr lang="en-US" dirty="0"/>
          </a:p>
        </p:txBody>
      </p:sp>
      <p:cxnSp>
        <p:nvCxnSpPr>
          <p:cNvPr id="5" name="Straight Connector 4"/>
          <p:cNvCxnSpPr/>
          <p:nvPr/>
        </p:nvCxnSpPr>
        <p:spPr>
          <a:xfrm>
            <a:off x="194233" y="297329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94233" y="314063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799987" y="3303512"/>
            <a:ext cx="3899647" cy="461665"/>
          </a:xfrm>
          <a:prstGeom prst="rect">
            <a:avLst/>
          </a:prstGeom>
          <a:noFill/>
        </p:spPr>
        <p:txBody>
          <a:bodyPr wrap="square" rtlCol="0">
            <a:spAutoFit/>
          </a:bodyPr>
          <a:lstStyle/>
          <a:p>
            <a:pPr algn="ctr"/>
            <a:r>
              <a:rPr lang="en-US" sz="2400" dirty="0" smtClean="0">
                <a:solidFill>
                  <a:srgbClr val="FF0000"/>
                </a:solidFill>
                <a:latin typeface="Myriad Pro"/>
                <a:cs typeface="Myriad Pro"/>
              </a:rPr>
              <a:t>What we want to transcribe</a:t>
            </a:r>
            <a:endParaRPr lang="en-US" sz="2400" dirty="0">
              <a:solidFill>
                <a:srgbClr val="FF0000"/>
              </a:solidFill>
              <a:latin typeface="Myriad Pro"/>
              <a:cs typeface="Myriad Pro"/>
            </a:endParaRPr>
          </a:p>
        </p:txBody>
      </p:sp>
      <p:sp>
        <p:nvSpPr>
          <p:cNvPr id="9" name="Left Brace 8"/>
          <p:cNvSpPr/>
          <p:nvPr/>
        </p:nvSpPr>
        <p:spPr>
          <a:xfrm rot="5400000">
            <a:off x="4696021" y="1298389"/>
            <a:ext cx="188257" cy="261171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3182477" y="1925640"/>
            <a:ext cx="3242236" cy="461665"/>
          </a:xfrm>
          <a:prstGeom prst="rect">
            <a:avLst/>
          </a:prstGeom>
          <a:noFill/>
        </p:spPr>
        <p:txBody>
          <a:bodyPr wrap="square" rtlCol="0">
            <a:spAutoFit/>
          </a:bodyPr>
          <a:lstStyle/>
          <a:p>
            <a:pPr algn="ctr"/>
            <a:r>
              <a:rPr lang="en-US" sz="2400" dirty="0" smtClean="0">
                <a:latin typeface="Myriad Pro"/>
                <a:cs typeface="Myriad Pro"/>
              </a:rPr>
              <a:t>Codes for the protein</a:t>
            </a:r>
            <a:endParaRPr lang="en-US" sz="2400" dirty="0">
              <a:latin typeface="Myriad Pro"/>
              <a:cs typeface="Myriad Pro"/>
            </a:endParaRPr>
          </a:p>
        </p:txBody>
      </p:sp>
      <p:sp>
        <p:nvSpPr>
          <p:cNvPr id="11" name="TextBox 10"/>
          <p:cNvSpPr txBox="1"/>
          <p:nvPr/>
        </p:nvSpPr>
        <p:spPr>
          <a:xfrm>
            <a:off x="3364758" y="2670006"/>
            <a:ext cx="1192310" cy="338554"/>
          </a:xfrm>
          <a:prstGeom prst="rect">
            <a:avLst/>
          </a:prstGeom>
          <a:noFill/>
        </p:spPr>
        <p:txBody>
          <a:bodyPr wrap="square" rtlCol="0">
            <a:spAutoFit/>
          </a:bodyPr>
          <a:lstStyle/>
          <a:p>
            <a:pPr algn="ctr"/>
            <a:r>
              <a:rPr lang="en-US" sz="1600" dirty="0" smtClean="0">
                <a:latin typeface="Myriad Pro"/>
                <a:cs typeface="Myriad Pro"/>
              </a:rPr>
              <a:t>Transl. Start</a:t>
            </a:r>
            <a:endParaRPr lang="en-US" sz="1600" dirty="0">
              <a:latin typeface="Myriad Pro"/>
              <a:cs typeface="Myriad Pro"/>
            </a:endParaRPr>
          </a:p>
        </p:txBody>
      </p:sp>
      <p:sp>
        <p:nvSpPr>
          <p:cNvPr id="12" name="TextBox 11"/>
          <p:cNvSpPr txBox="1"/>
          <p:nvPr/>
        </p:nvSpPr>
        <p:spPr>
          <a:xfrm>
            <a:off x="5053108" y="2664622"/>
            <a:ext cx="1192310" cy="338554"/>
          </a:xfrm>
          <a:prstGeom prst="rect">
            <a:avLst/>
          </a:prstGeom>
          <a:noFill/>
        </p:spPr>
        <p:txBody>
          <a:bodyPr wrap="square" rtlCol="0">
            <a:spAutoFit/>
          </a:bodyPr>
          <a:lstStyle/>
          <a:p>
            <a:pPr algn="ctr"/>
            <a:r>
              <a:rPr lang="en-US" sz="1600" dirty="0" smtClean="0">
                <a:latin typeface="Myriad Pro"/>
                <a:cs typeface="Myriad Pro"/>
              </a:rPr>
              <a:t>Transl. Stop</a:t>
            </a:r>
            <a:endParaRPr lang="en-US" sz="1600" dirty="0">
              <a:latin typeface="Myriad Pro"/>
              <a:cs typeface="Myriad Pro"/>
            </a:endParaRPr>
          </a:p>
        </p:txBody>
      </p:sp>
      <p:grpSp>
        <p:nvGrpSpPr>
          <p:cNvPr id="18" name="Group 17"/>
          <p:cNvGrpSpPr/>
          <p:nvPr/>
        </p:nvGrpSpPr>
        <p:grpSpPr>
          <a:xfrm>
            <a:off x="-71711" y="2002818"/>
            <a:ext cx="3242236" cy="671655"/>
            <a:chOff x="137463" y="2256815"/>
            <a:chExt cx="3242236" cy="671655"/>
          </a:xfrm>
        </p:grpSpPr>
        <p:cxnSp>
          <p:nvCxnSpPr>
            <p:cNvPr id="14" name="Straight Arrow Connector 13"/>
            <p:cNvCxnSpPr/>
            <p:nvPr/>
          </p:nvCxnSpPr>
          <p:spPr>
            <a:xfrm>
              <a:off x="2743160" y="2664622"/>
              <a:ext cx="191296" cy="26384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37463" y="2256815"/>
              <a:ext cx="3242236" cy="461665"/>
            </a:xfrm>
            <a:prstGeom prst="rect">
              <a:avLst/>
            </a:prstGeom>
            <a:noFill/>
          </p:spPr>
          <p:txBody>
            <a:bodyPr wrap="square" rtlCol="0">
              <a:spAutoFit/>
            </a:bodyPr>
            <a:lstStyle/>
            <a:p>
              <a:pPr algn="ctr"/>
              <a:r>
                <a:rPr lang="en-US" sz="2400" dirty="0" smtClean="0">
                  <a:latin typeface="Myriad Pro"/>
                  <a:cs typeface="Myriad Pro"/>
                </a:rPr>
                <a:t>The “promoter”</a:t>
              </a:r>
              <a:endParaRPr lang="en-US" sz="2400" dirty="0">
                <a:latin typeface="Myriad Pro"/>
                <a:cs typeface="Myriad Pro"/>
              </a:endParaRPr>
            </a:p>
          </p:txBody>
        </p:sp>
      </p:grpSp>
      <p:grpSp>
        <p:nvGrpSpPr>
          <p:cNvPr id="26" name="Group 25"/>
          <p:cNvGrpSpPr/>
          <p:nvPr/>
        </p:nvGrpSpPr>
        <p:grpSpPr>
          <a:xfrm>
            <a:off x="611090" y="3303512"/>
            <a:ext cx="3242236" cy="2565529"/>
            <a:chOff x="611090" y="3303512"/>
            <a:chExt cx="3242236" cy="2565529"/>
          </a:xfrm>
        </p:grpSpPr>
        <p:grpSp>
          <p:nvGrpSpPr>
            <p:cNvPr id="23" name="Group 22"/>
            <p:cNvGrpSpPr/>
            <p:nvPr/>
          </p:nvGrpSpPr>
          <p:grpSpPr>
            <a:xfrm>
              <a:off x="611090" y="4782691"/>
              <a:ext cx="3242236" cy="1086350"/>
              <a:chOff x="670854" y="4947042"/>
              <a:chExt cx="3242236" cy="1086350"/>
            </a:xfrm>
          </p:grpSpPr>
          <p:sp>
            <p:nvSpPr>
              <p:cNvPr id="20" name="Oval 19"/>
              <p:cNvSpPr/>
              <p:nvPr/>
            </p:nvSpPr>
            <p:spPr>
              <a:xfrm>
                <a:off x="1798919" y="4947042"/>
                <a:ext cx="1001068" cy="498441"/>
              </a:xfrm>
              <a:prstGeom prst="ellipse">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034994" y="5195354"/>
                <a:ext cx="55283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70854" y="5571727"/>
                <a:ext cx="3242236" cy="461665"/>
              </a:xfrm>
              <a:prstGeom prst="rect">
                <a:avLst/>
              </a:prstGeom>
              <a:noFill/>
            </p:spPr>
            <p:txBody>
              <a:bodyPr wrap="square" rtlCol="0">
                <a:spAutoFit/>
              </a:bodyPr>
              <a:lstStyle/>
              <a:p>
                <a:pPr algn="ctr"/>
                <a:r>
                  <a:rPr lang="en-US" sz="2400" dirty="0" smtClean="0">
                    <a:solidFill>
                      <a:srgbClr val="3366FF"/>
                    </a:solidFill>
                    <a:latin typeface="Myriad Pro"/>
                    <a:cs typeface="Myriad Pro"/>
                  </a:rPr>
                  <a:t>RNA polymerase</a:t>
                </a:r>
              </a:p>
            </p:txBody>
          </p:sp>
        </p:grpSp>
        <p:cxnSp>
          <p:nvCxnSpPr>
            <p:cNvPr id="25" name="Straight Arrow Connector 24"/>
            <p:cNvCxnSpPr/>
            <p:nvPr/>
          </p:nvCxnSpPr>
          <p:spPr>
            <a:xfrm flipV="1">
              <a:off x="2315882" y="3303512"/>
              <a:ext cx="484105" cy="1313312"/>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2949397" y="2698376"/>
            <a:ext cx="248021" cy="274917"/>
            <a:chOff x="2949397" y="2698376"/>
            <a:chExt cx="248021" cy="274917"/>
          </a:xfrm>
        </p:grpSpPr>
        <p:cxnSp>
          <p:nvCxnSpPr>
            <p:cNvPr id="28" name="Straight Connector 27"/>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510638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3003175" y="2726631"/>
            <a:ext cx="248021" cy="274917"/>
            <a:chOff x="2949397" y="2698376"/>
            <a:chExt cx="248021" cy="274917"/>
          </a:xfrm>
        </p:grpSpPr>
        <p:cxnSp>
          <p:nvCxnSpPr>
            <p:cNvPr id="43" name="Straight Connector 42"/>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a:off x="2958362" y="2973294"/>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Transcription factors help position RNA polymerase</a:t>
            </a:r>
            <a:endParaRPr lang="en-US" dirty="0"/>
          </a:p>
        </p:txBody>
      </p:sp>
      <p:cxnSp>
        <p:nvCxnSpPr>
          <p:cNvPr id="5" name="Straight Connector 4"/>
          <p:cNvCxnSpPr/>
          <p:nvPr/>
        </p:nvCxnSpPr>
        <p:spPr>
          <a:xfrm>
            <a:off x="194233" y="297329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94233" y="314063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4234" y="1603647"/>
            <a:ext cx="8710706" cy="461665"/>
          </a:xfrm>
          <a:prstGeom prst="rect">
            <a:avLst/>
          </a:prstGeom>
          <a:noFill/>
        </p:spPr>
        <p:txBody>
          <a:bodyPr wrap="square" rtlCol="0">
            <a:spAutoFit/>
          </a:bodyPr>
          <a:lstStyle/>
          <a:p>
            <a:pPr algn="ctr"/>
            <a:r>
              <a:rPr lang="en-US" sz="2400" dirty="0" smtClean="0">
                <a:latin typeface="Myriad Pro"/>
                <a:cs typeface="Myriad Pro"/>
              </a:rPr>
              <a:t>Transcription factors that bind RNA polymerase can help recruit it</a:t>
            </a:r>
            <a:endParaRPr lang="en-US" sz="2400" dirty="0">
              <a:latin typeface="Myriad Pro"/>
              <a:cs typeface="Myriad Pro"/>
            </a:endParaRPr>
          </a:p>
        </p:txBody>
      </p:sp>
      <p:sp>
        <p:nvSpPr>
          <p:cNvPr id="11" name="TextBox 10"/>
          <p:cNvSpPr txBox="1"/>
          <p:nvPr/>
        </p:nvSpPr>
        <p:spPr>
          <a:xfrm>
            <a:off x="3364758" y="2670006"/>
            <a:ext cx="1192310" cy="338554"/>
          </a:xfrm>
          <a:prstGeom prst="rect">
            <a:avLst/>
          </a:prstGeom>
          <a:noFill/>
        </p:spPr>
        <p:txBody>
          <a:bodyPr wrap="square" rtlCol="0">
            <a:spAutoFit/>
          </a:bodyPr>
          <a:lstStyle/>
          <a:p>
            <a:pPr algn="ctr"/>
            <a:r>
              <a:rPr lang="en-US" sz="1600" dirty="0" smtClean="0">
                <a:latin typeface="Myriad Pro"/>
                <a:cs typeface="Myriad Pro"/>
              </a:rPr>
              <a:t>Transl. Start</a:t>
            </a:r>
            <a:endParaRPr lang="en-US" sz="1600" dirty="0">
              <a:latin typeface="Myriad Pro"/>
              <a:cs typeface="Myriad Pro"/>
            </a:endParaRPr>
          </a:p>
        </p:txBody>
      </p:sp>
      <p:sp>
        <p:nvSpPr>
          <p:cNvPr id="12" name="TextBox 11"/>
          <p:cNvSpPr txBox="1"/>
          <p:nvPr/>
        </p:nvSpPr>
        <p:spPr>
          <a:xfrm>
            <a:off x="5053108" y="2664622"/>
            <a:ext cx="1192310" cy="338554"/>
          </a:xfrm>
          <a:prstGeom prst="rect">
            <a:avLst/>
          </a:prstGeom>
          <a:noFill/>
        </p:spPr>
        <p:txBody>
          <a:bodyPr wrap="square" rtlCol="0">
            <a:spAutoFit/>
          </a:bodyPr>
          <a:lstStyle/>
          <a:p>
            <a:pPr algn="ctr"/>
            <a:r>
              <a:rPr lang="en-US" sz="1600" dirty="0" smtClean="0">
                <a:latin typeface="Myriad Pro"/>
                <a:cs typeface="Myriad Pro"/>
              </a:rPr>
              <a:t>Transl. Stop</a:t>
            </a:r>
            <a:endParaRPr lang="en-US" sz="1600" dirty="0">
              <a:latin typeface="Myriad Pro"/>
              <a:cs typeface="Myriad Pro"/>
            </a:endParaRPr>
          </a:p>
        </p:txBody>
      </p:sp>
      <p:grpSp>
        <p:nvGrpSpPr>
          <p:cNvPr id="21" name="Group 20"/>
          <p:cNvGrpSpPr/>
          <p:nvPr/>
        </p:nvGrpSpPr>
        <p:grpSpPr>
          <a:xfrm>
            <a:off x="1194539" y="2227450"/>
            <a:ext cx="3242236" cy="1054109"/>
            <a:chOff x="8904939" y="2227450"/>
            <a:chExt cx="3242236" cy="1054109"/>
          </a:xfrm>
        </p:grpSpPr>
        <p:sp>
          <p:nvSpPr>
            <p:cNvPr id="3" name="Oval 2"/>
            <p:cNvSpPr/>
            <p:nvPr/>
          </p:nvSpPr>
          <p:spPr>
            <a:xfrm>
              <a:off x="10033004" y="2783118"/>
              <a:ext cx="1001068" cy="498441"/>
            </a:xfrm>
            <a:prstGeom prst="ellipse">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10269079" y="3031430"/>
              <a:ext cx="55283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8904939" y="2227450"/>
              <a:ext cx="3242236" cy="461665"/>
            </a:xfrm>
            <a:prstGeom prst="rect">
              <a:avLst/>
            </a:prstGeom>
            <a:noFill/>
          </p:spPr>
          <p:txBody>
            <a:bodyPr wrap="square" rtlCol="0">
              <a:spAutoFit/>
            </a:bodyPr>
            <a:lstStyle/>
            <a:p>
              <a:pPr algn="ctr"/>
              <a:r>
                <a:rPr lang="en-US" sz="2400" dirty="0" smtClean="0">
                  <a:solidFill>
                    <a:srgbClr val="3366FF"/>
                  </a:solidFill>
                  <a:latin typeface="Myriad Pro"/>
                  <a:cs typeface="Myriad Pro"/>
                </a:rPr>
                <a:t>RNA polymerase</a:t>
              </a:r>
            </a:p>
          </p:txBody>
        </p:sp>
      </p:grpSp>
      <p:sp>
        <p:nvSpPr>
          <p:cNvPr id="20" name="Block Arc 19"/>
          <p:cNvSpPr/>
          <p:nvPr/>
        </p:nvSpPr>
        <p:spPr>
          <a:xfrm rot="16200000">
            <a:off x="2188883" y="2704813"/>
            <a:ext cx="702235" cy="670841"/>
          </a:xfrm>
          <a:prstGeom prst="blockArc">
            <a:avLst/>
          </a:prstGeom>
          <a:solidFill>
            <a:srgbClr val="2EE8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TextBox 21"/>
          <p:cNvSpPr txBox="1"/>
          <p:nvPr/>
        </p:nvSpPr>
        <p:spPr>
          <a:xfrm>
            <a:off x="457200" y="3361469"/>
            <a:ext cx="2654309" cy="461665"/>
          </a:xfrm>
          <a:prstGeom prst="rect">
            <a:avLst/>
          </a:prstGeom>
          <a:noFill/>
        </p:spPr>
        <p:txBody>
          <a:bodyPr wrap="square" rtlCol="0">
            <a:spAutoFit/>
          </a:bodyPr>
          <a:lstStyle/>
          <a:p>
            <a:r>
              <a:rPr lang="en-US" sz="2400" dirty="0" smtClean="0">
                <a:solidFill>
                  <a:srgbClr val="2EE800"/>
                </a:solidFill>
                <a:latin typeface="Myriad Pro"/>
                <a:cs typeface="Myriad Pro"/>
              </a:rPr>
              <a:t>Transcription factor</a:t>
            </a:r>
            <a:endParaRPr lang="en-US" sz="2400" dirty="0">
              <a:solidFill>
                <a:srgbClr val="2EE800"/>
              </a:solidFill>
              <a:latin typeface="Myriad Pro"/>
              <a:cs typeface="Myriad Pro"/>
            </a:endParaRPr>
          </a:p>
        </p:txBody>
      </p:sp>
      <p:grpSp>
        <p:nvGrpSpPr>
          <p:cNvPr id="14" name="Group 13"/>
          <p:cNvGrpSpPr/>
          <p:nvPr/>
        </p:nvGrpSpPr>
        <p:grpSpPr>
          <a:xfrm>
            <a:off x="917690" y="4192791"/>
            <a:ext cx="7769110" cy="2665209"/>
            <a:chOff x="917690" y="4192791"/>
            <a:chExt cx="7769110" cy="2665209"/>
          </a:xfrm>
        </p:grpSpPr>
        <p:pic>
          <p:nvPicPr>
            <p:cNvPr id="10" name="Picture 9"/>
            <p:cNvPicPr>
              <a:picLocks noChangeAspect="1"/>
            </p:cNvPicPr>
            <p:nvPr/>
          </p:nvPicPr>
          <p:blipFill>
            <a:blip r:embed="rId3"/>
            <a:stretch>
              <a:fillRect/>
            </a:stretch>
          </p:blipFill>
          <p:spPr>
            <a:xfrm rot="5400000">
              <a:off x="1542816" y="3567665"/>
              <a:ext cx="2665209" cy="3915461"/>
            </a:xfrm>
            <a:prstGeom prst="rect">
              <a:avLst/>
            </a:prstGeom>
          </p:spPr>
        </p:pic>
        <p:sp>
          <p:nvSpPr>
            <p:cNvPr id="45" name="TextBox 44"/>
            <p:cNvSpPr txBox="1"/>
            <p:nvPr/>
          </p:nvSpPr>
          <p:spPr>
            <a:xfrm>
              <a:off x="4978401" y="5087930"/>
              <a:ext cx="3708399" cy="830997"/>
            </a:xfrm>
            <a:prstGeom prst="rect">
              <a:avLst/>
            </a:prstGeom>
            <a:noFill/>
          </p:spPr>
          <p:txBody>
            <a:bodyPr wrap="square" rtlCol="0">
              <a:spAutoFit/>
            </a:bodyPr>
            <a:lstStyle/>
            <a:p>
              <a:pPr algn="ctr"/>
              <a:r>
                <a:rPr lang="en-US" sz="2400" dirty="0" smtClean="0">
                  <a:latin typeface="Courier"/>
                  <a:cs typeface="Courier"/>
                </a:rPr>
                <a:t>TACCTCTGGCGGTGATA</a:t>
              </a:r>
            </a:p>
            <a:p>
              <a:pPr algn="ctr"/>
              <a:r>
                <a:rPr lang="en-US" sz="2400" dirty="0" smtClean="0">
                  <a:latin typeface="Courier"/>
                  <a:cs typeface="Courier"/>
                </a:rPr>
                <a:t>ATGGAGACCGCCACTAT</a:t>
              </a:r>
              <a:endParaRPr lang="en-US" sz="2400" dirty="0">
                <a:latin typeface="Courier"/>
                <a:cs typeface="Courier"/>
              </a:endParaRPr>
            </a:p>
          </p:txBody>
        </p:sp>
      </p:grpSp>
      <p:grpSp>
        <p:nvGrpSpPr>
          <p:cNvPr id="46" name="Group 45"/>
          <p:cNvGrpSpPr/>
          <p:nvPr/>
        </p:nvGrpSpPr>
        <p:grpSpPr>
          <a:xfrm>
            <a:off x="89645" y="3847812"/>
            <a:ext cx="8949767" cy="3004651"/>
            <a:chOff x="89645" y="3847812"/>
            <a:chExt cx="8949767" cy="3004651"/>
          </a:xfrm>
        </p:grpSpPr>
        <p:sp>
          <p:nvSpPr>
            <p:cNvPr id="47" name="TextBox 46"/>
            <p:cNvSpPr txBox="1"/>
            <p:nvPr/>
          </p:nvSpPr>
          <p:spPr>
            <a:xfrm>
              <a:off x="89645" y="3847812"/>
              <a:ext cx="8949767" cy="461665"/>
            </a:xfrm>
            <a:prstGeom prst="rect">
              <a:avLst/>
            </a:prstGeom>
            <a:noFill/>
          </p:spPr>
          <p:txBody>
            <a:bodyPr wrap="square" rtlCol="0">
              <a:spAutoFit/>
            </a:bodyPr>
            <a:lstStyle/>
            <a:p>
              <a:pPr algn="ctr"/>
              <a:r>
                <a:rPr lang="en-US" sz="2400" dirty="0" smtClean="0">
                  <a:latin typeface="Myriad Pro"/>
                  <a:cs typeface="Myriad Pro"/>
                </a:rPr>
                <a:t>Transcription factors can also prevent RNA polymerase from binding</a:t>
              </a:r>
              <a:endParaRPr lang="en-US" sz="2400" dirty="0">
                <a:latin typeface="Myriad Pro"/>
                <a:cs typeface="Myriad Pro"/>
              </a:endParaRPr>
            </a:p>
          </p:txBody>
        </p:sp>
        <p:sp>
          <p:nvSpPr>
            <p:cNvPr id="48" name="Rectangle 47"/>
            <p:cNvSpPr/>
            <p:nvPr/>
          </p:nvSpPr>
          <p:spPr>
            <a:xfrm>
              <a:off x="3076386" y="6009341"/>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312257" y="6009341"/>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2257" y="6176681"/>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3482782" y="5706053"/>
              <a:ext cx="1192310" cy="338554"/>
            </a:xfrm>
            <a:prstGeom prst="rect">
              <a:avLst/>
            </a:prstGeom>
            <a:noFill/>
          </p:spPr>
          <p:txBody>
            <a:bodyPr wrap="square" rtlCol="0">
              <a:spAutoFit/>
            </a:bodyPr>
            <a:lstStyle/>
            <a:p>
              <a:pPr algn="ctr"/>
              <a:r>
                <a:rPr lang="en-US" sz="1600" dirty="0" smtClean="0">
                  <a:latin typeface="Myriad Pro"/>
                  <a:cs typeface="Myriad Pro"/>
                </a:rPr>
                <a:t>Transl. Start</a:t>
              </a:r>
              <a:endParaRPr lang="en-US" sz="1600" dirty="0">
                <a:latin typeface="Myriad Pro"/>
                <a:cs typeface="Myriad Pro"/>
              </a:endParaRPr>
            </a:p>
          </p:txBody>
        </p:sp>
        <p:sp>
          <p:nvSpPr>
            <p:cNvPr id="52" name="TextBox 51"/>
            <p:cNvSpPr txBox="1"/>
            <p:nvPr/>
          </p:nvSpPr>
          <p:spPr>
            <a:xfrm>
              <a:off x="5171132" y="5700669"/>
              <a:ext cx="1192310" cy="338554"/>
            </a:xfrm>
            <a:prstGeom prst="rect">
              <a:avLst/>
            </a:prstGeom>
            <a:noFill/>
          </p:spPr>
          <p:txBody>
            <a:bodyPr wrap="square" rtlCol="0">
              <a:spAutoFit/>
            </a:bodyPr>
            <a:lstStyle/>
            <a:p>
              <a:pPr algn="ctr"/>
              <a:r>
                <a:rPr lang="en-US" sz="1600" dirty="0" smtClean="0">
                  <a:latin typeface="Myriad Pro"/>
                  <a:cs typeface="Myriad Pro"/>
                </a:rPr>
                <a:t>Transl. Stop</a:t>
              </a:r>
              <a:endParaRPr lang="en-US" sz="1600" dirty="0">
                <a:latin typeface="Myriad Pro"/>
                <a:cs typeface="Myriad Pro"/>
              </a:endParaRPr>
            </a:p>
          </p:txBody>
        </p:sp>
        <p:sp>
          <p:nvSpPr>
            <p:cNvPr id="53" name="Block Arc 52"/>
            <p:cNvSpPr/>
            <p:nvPr/>
          </p:nvSpPr>
          <p:spPr>
            <a:xfrm rot="16200000">
              <a:off x="2602746" y="5740860"/>
              <a:ext cx="702235" cy="670841"/>
            </a:xfrm>
            <a:prstGeom prst="blockArc">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4" name="TextBox 53"/>
            <p:cNvSpPr txBox="1"/>
            <p:nvPr/>
          </p:nvSpPr>
          <p:spPr>
            <a:xfrm>
              <a:off x="865074" y="6390798"/>
              <a:ext cx="2654309" cy="461665"/>
            </a:xfrm>
            <a:prstGeom prst="rect">
              <a:avLst/>
            </a:prstGeom>
            <a:noFill/>
          </p:spPr>
          <p:txBody>
            <a:bodyPr wrap="square" rtlCol="0">
              <a:spAutoFit/>
            </a:bodyPr>
            <a:lstStyle/>
            <a:p>
              <a:r>
                <a:rPr lang="en-US" sz="2400" dirty="0" smtClean="0">
                  <a:solidFill>
                    <a:schemeClr val="accent4"/>
                  </a:solidFill>
                  <a:latin typeface="Myriad Pro"/>
                  <a:cs typeface="Myriad Pro"/>
                </a:rPr>
                <a:t>Transcription factor</a:t>
              </a:r>
              <a:endParaRPr lang="en-US" sz="2400" dirty="0">
                <a:solidFill>
                  <a:schemeClr val="accent4"/>
                </a:solidFill>
                <a:latin typeface="Myriad Pro"/>
                <a:cs typeface="Myriad Pro"/>
              </a:endParaRPr>
            </a:p>
          </p:txBody>
        </p:sp>
      </p:grpSp>
      <p:grpSp>
        <p:nvGrpSpPr>
          <p:cNvPr id="55" name="Group 54"/>
          <p:cNvGrpSpPr/>
          <p:nvPr/>
        </p:nvGrpSpPr>
        <p:grpSpPr>
          <a:xfrm>
            <a:off x="1220705" y="4601600"/>
            <a:ext cx="1814602" cy="1054246"/>
            <a:chOff x="1220705" y="4601600"/>
            <a:chExt cx="1814602" cy="1054246"/>
          </a:xfrm>
        </p:grpSpPr>
        <p:grpSp>
          <p:nvGrpSpPr>
            <p:cNvPr id="56" name="Group 55"/>
            <p:cNvGrpSpPr/>
            <p:nvPr/>
          </p:nvGrpSpPr>
          <p:grpSpPr>
            <a:xfrm>
              <a:off x="1220705" y="5157405"/>
              <a:ext cx="1001068" cy="498441"/>
              <a:chOff x="10033004" y="2783118"/>
              <a:chExt cx="1001068" cy="498441"/>
            </a:xfrm>
          </p:grpSpPr>
          <p:sp>
            <p:nvSpPr>
              <p:cNvPr id="60" name="Oval 59"/>
              <p:cNvSpPr/>
              <p:nvPr/>
            </p:nvSpPr>
            <p:spPr>
              <a:xfrm>
                <a:off x="10033004" y="2783118"/>
                <a:ext cx="1001068" cy="498441"/>
              </a:xfrm>
              <a:prstGeom prst="ellipse">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Arrow Connector 60"/>
              <p:cNvCxnSpPr/>
              <p:nvPr/>
            </p:nvCxnSpPr>
            <p:spPr>
              <a:xfrm>
                <a:off x="10269079" y="3031430"/>
                <a:ext cx="55283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7" name="Cloud 56"/>
            <p:cNvSpPr/>
            <p:nvPr/>
          </p:nvSpPr>
          <p:spPr>
            <a:xfrm>
              <a:off x="2170968" y="4601600"/>
              <a:ext cx="864339" cy="567757"/>
            </a:xfrm>
            <a:prstGeom prst="cloud">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2348008" y="4621035"/>
              <a:ext cx="527413" cy="461665"/>
            </a:xfrm>
            <a:prstGeom prst="rect">
              <a:avLst/>
            </a:prstGeom>
            <a:noFill/>
          </p:spPr>
          <p:txBody>
            <a:bodyPr wrap="square" rtlCol="0">
              <a:spAutoFit/>
            </a:bodyPr>
            <a:lstStyle/>
            <a:p>
              <a:pPr algn="ctr"/>
              <a:r>
                <a:rPr lang="en-US" sz="2400" dirty="0" smtClean="0">
                  <a:latin typeface="Myriad Pro"/>
                  <a:cs typeface="Myriad Pro"/>
                </a:rPr>
                <a:t>?</a:t>
              </a:r>
              <a:endParaRPr lang="en-US" sz="2400" dirty="0">
                <a:latin typeface="Myriad Pro"/>
                <a:cs typeface="Myriad Pro"/>
              </a:endParaRPr>
            </a:p>
          </p:txBody>
        </p:sp>
        <p:sp>
          <p:nvSpPr>
            <p:cNvPr id="59" name="Cloud 58"/>
            <p:cNvSpPr/>
            <p:nvPr/>
          </p:nvSpPr>
          <p:spPr>
            <a:xfrm>
              <a:off x="1980481" y="4950934"/>
              <a:ext cx="155916" cy="146707"/>
            </a:xfrm>
            <a:prstGeom prst="cloud">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 name="Group 61"/>
          <p:cNvGrpSpPr/>
          <p:nvPr/>
        </p:nvGrpSpPr>
        <p:grpSpPr>
          <a:xfrm>
            <a:off x="3089831" y="5720697"/>
            <a:ext cx="248021" cy="274917"/>
            <a:chOff x="2949397" y="2698376"/>
            <a:chExt cx="248021" cy="274917"/>
          </a:xfrm>
        </p:grpSpPr>
        <p:cxnSp>
          <p:nvCxnSpPr>
            <p:cNvPr id="63" name="Straight Connector 62"/>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53852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Myriad Pro"/>
                <a:cs typeface="Myriad Pro"/>
              </a:rPr>
              <a:t>Transcription factors can also inhibit or promote transcription from a distance</a:t>
            </a:r>
            <a:endParaRPr lang="en-US" sz="3600" dirty="0">
              <a:latin typeface="Myriad Pro"/>
              <a:cs typeface="Myriad Pro"/>
            </a:endParaRPr>
          </a:p>
        </p:txBody>
      </p:sp>
      <p:pic>
        <p:nvPicPr>
          <p:cNvPr id="4" name="Picture 3"/>
          <p:cNvPicPr>
            <a:picLocks noChangeAspect="1"/>
          </p:cNvPicPr>
          <p:nvPr/>
        </p:nvPicPr>
        <p:blipFill rotWithShape="1">
          <a:blip r:embed="rId3"/>
          <a:srcRect t="47712" r="53512"/>
          <a:stretch/>
        </p:blipFill>
        <p:spPr>
          <a:xfrm>
            <a:off x="5003056" y="2300941"/>
            <a:ext cx="3803276" cy="3585882"/>
          </a:xfrm>
          <a:prstGeom prst="rect">
            <a:avLst/>
          </a:prstGeom>
        </p:spPr>
      </p:pic>
      <p:pic>
        <p:nvPicPr>
          <p:cNvPr id="5" name="Picture 4"/>
          <p:cNvPicPr>
            <a:picLocks noChangeAspect="1"/>
          </p:cNvPicPr>
          <p:nvPr/>
        </p:nvPicPr>
        <p:blipFill rotWithShape="1">
          <a:blip r:embed="rId3"/>
          <a:srcRect l="49556" b="54728"/>
          <a:stretch/>
        </p:blipFill>
        <p:spPr>
          <a:xfrm>
            <a:off x="262967" y="2300941"/>
            <a:ext cx="4126882" cy="3104776"/>
          </a:xfrm>
          <a:prstGeom prst="rect">
            <a:avLst/>
          </a:prstGeom>
        </p:spPr>
      </p:pic>
      <p:sp>
        <p:nvSpPr>
          <p:cNvPr id="6" name="Rectangle 5"/>
          <p:cNvSpPr/>
          <p:nvPr/>
        </p:nvSpPr>
        <p:spPr>
          <a:xfrm>
            <a:off x="262967" y="2061882"/>
            <a:ext cx="2695388" cy="552824"/>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5003056" y="1982693"/>
            <a:ext cx="2695388" cy="552824"/>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3215432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Natural gene regulatory networks</a:t>
            </a:r>
            <a:br>
              <a:rPr lang="en-US" dirty="0" smtClean="0"/>
            </a:br>
            <a:r>
              <a:rPr lang="en-US" dirty="0" smtClean="0"/>
              <a:t>can be very complex</a:t>
            </a:r>
            <a:endParaRPr lang="en-US" dirty="0"/>
          </a:p>
        </p:txBody>
      </p:sp>
      <p:pic>
        <p:nvPicPr>
          <p:cNvPr id="5" name="Picture 4"/>
          <p:cNvPicPr>
            <a:picLocks noChangeAspect="1"/>
          </p:cNvPicPr>
          <p:nvPr/>
        </p:nvPicPr>
        <p:blipFill>
          <a:blip r:embed="rId2"/>
          <a:stretch>
            <a:fillRect/>
          </a:stretch>
        </p:blipFill>
        <p:spPr>
          <a:xfrm>
            <a:off x="1213971" y="1575691"/>
            <a:ext cx="6809439" cy="5153090"/>
          </a:xfrm>
          <a:prstGeom prst="rect">
            <a:avLst/>
          </a:prstGeom>
        </p:spPr>
      </p:pic>
    </p:spTree>
    <p:extLst>
      <p:ext uri="{BB962C8B-B14F-4D97-AF65-F5344CB8AC3E}">
        <p14:creationId xmlns:p14="http://schemas.microsoft.com/office/powerpoint/2010/main" val="415317581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Can we make NAND gates?</a:t>
            </a:r>
            <a:endParaRPr lang="en-US" dirty="0">
              <a:latin typeface="Myriad Pro"/>
              <a:cs typeface="Myriad Pro"/>
            </a:endParaRPr>
          </a:p>
        </p:txBody>
      </p:sp>
      <p:sp>
        <p:nvSpPr>
          <p:cNvPr id="4" name="TextBox 3"/>
          <p:cNvSpPr txBox="1"/>
          <p:nvPr/>
        </p:nvSpPr>
        <p:spPr>
          <a:xfrm>
            <a:off x="741084" y="1651758"/>
            <a:ext cx="7685742" cy="3046988"/>
          </a:xfrm>
          <a:prstGeom prst="rect">
            <a:avLst/>
          </a:prstGeom>
          <a:noFill/>
        </p:spPr>
        <p:txBody>
          <a:bodyPr wrap="square" rtlCol="0">
            <a:spAutoFit/>
          </a:bodyPr>
          <a:lstStyle/>
          <a:p>
            <a:r>
              <a:rPr lang="en-US" sz="2400" dirty="0" smtClean="0">
                <a:latin typeface="Myriad Pro"/>
                <a:cs typeface="Myriad Pro"/>
              </a:rPr>
              <a:t>First, need to define “ON” and “OFF” for gene regulation.</a:t>
            </a:r>
          </a:p>
          <a:p>
            <a:endParaRPr lang="en-US" sz="2400" dirty="0">
              <a:latin typeface="Myriad Pro"/>
              <a:cs typeface="Myriad Pro"/>
            </a:endParaRPr>
          </a:p>
          <a:p>
            <a:r>
              <a:rPr lang="en-US" sz="2400" dirty="0" smtClean="0">
                <a:latin typeface="Myriad Pro"/>
                <a:cs typeface="Myriad Pro"/>
              </a:rPr>
              <a:t>Try transcription factor concentration ( [TF] ):</a:t>
            </a:r>
          </a:p>
          <a:p>
            <a:pPr marL="342900" indent="-342900">
              <a:buFont typeface="Arial"/>
              <a:buChar char="•"/>
            </a:pPr>
            <a:r>
              <a:rPr lang="en-US" sz="2400" dirty="0" smtClean="0">
                <a:latin typeface="Myriad Pro"/>
                <a:cs typeface="Myriad Pro"/>
              </a:rPr>
              <a:t>[TF] = 0			</a:t>
            </a:r>
            <a:r>
              <a:rPr lang="en-US" sz="2400" dirty="0" smtClean="0">
                <a:latin typeface="Myriad Pro"/>
                <a:cs typeface="Myriad Pro"/>
                <a:sym typeface="Wingdings"/>
              </a:rPr>
              <a:t> 			binding site not occupied</a:t>
            </a:r>
          </a:p>
          <a:p>
            <a:pPr marL="342900" indent="-342900">
              <a:buFont typeface="Arial"/>
              <a:buChar char="•"/>
            </a:pPr>
            <a:r>
              <a:rPr lang="en-US" sz="2400" dirty="0" smtClean="0">
                <a:latin typeface="Myriad Pro"/>
                <a:cs typeface="Myriad Pro"/>
                <a:sym typeface="Wingdings"/>
              </a:rPr>
              <a:t>[TF] &gt;&gt; 0	</a:t>
            </a:r>
            <a:r>
              <a:rPr lang="en-US" sz="2400" dirty="0" smtClean="0">
                <a:latin typeface="Myriad Pro"/>
                <a:cs typeface="Myriad Pro"/>
                <a:sym typeface="Wingdings"/>
              </a:rPr>
              <a:t> 			binding site occupied</a:t>
            </a:r>
          </a:p>
          <a:p>
            <a:endParaRPr lang="en-US" sz="2400" dirty="0" smtClean="0">
              <a:latin typeface="Myriad Pro"/>
              <a:cs typeface="Myriad Pro"/>
              <a:sym typeface="Wingdings"/>
            </a:endParaRPr>
          </a:p>
          <a:p>
            <a:r>
              <a:rPr lang="en-US" sz="2400" dirty="0" smtClean="0">
                <a:latin typeface="Myriad Pro"/>
                <a:cs typeface="Myriad Pro"/>
              </a:rPr>
              <a:t>Tempting to set a threshold in between to make quasi-continuous concentrations into Boolean variables.</a:t>
            </a:r>
          </a:p>
        </p:txBody>
      </p:sp>
    </p:spTree>
    <p:extLst>
      <p:ext uri="{BB962C8B-B14F-4D97-AF65-F5344CB8AC3E}">
        <p14:creationId xmlns:p14="http://schemas.microsoft.com/office/powerpoint/2010/main" val="238358047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7" y="274638"/>
            <a:ext cx="8686800" cy="1143000"/>
          </a:xfrm>
        </p:spPr>
        <p:txBody>
          <a:bodyPr>
            <a:normAutofit fontScale="90000"/>
          </a:bodyPr>
          <a:lstStyle/>
          <a:p>
            <a:r>
              <a:rPr lang="en-US" dirty="0" smtClean="0">
                <a:latin typeface="Myriad Pro"/>
                <a:cs typeface="Myriad Pro"/>
              </a:rPr>
              <a:t>Binding site occupancy is probabilistic</a:t>
            </a:r>
            <a:endParaRPr lang="en-US" dirty="0">
              <a:latin typeface="Myriad Pro"/>
              <a:cs typeface="Myriad Pro"/>
            </a:endParaRPr>
          </a:p>
        </p:txBody>
      </p:sp>
      <p:sp>
        <p:nvSpPr>
          <p:cNvPr id="3" name="TextBox 2"/>
          <p:cNvSpPr txBox="1"/>
          <p:nvPr/>
        </p:nvSpPr>
        <p:spPr>
          <a:xfrm>
            <a:off x="253997" y="1419412"/>
            <a:ext cx="5588002" cy="4893647"/>
          </a:xfrm>
          <a:prstGeom prst="rect">
            <a:avLst/>
          </a:prstGeom>
          <a:noFill/>
        </p:spPr>
        <p:txBody>
          <a:bodyPr wrap="square" rtlCol="0">
            <a:spAutoFit/>
          </a:bodyPr>
          <a:lstStyle/>
          <a:p>
            <a:pPr marL="285750" indent="-285750">
              <a:buFont typeface="Arial"/>
              <a:buChar char="•"/>
            </a:pPr>
            <a:r>
              <a:rPr lang="en-US" sz="2400" dirty="0" smtClean="0">
                <a:latin typeface="Myriad Pro"/>
                <a:cs typeface="Myriad Pro"/>
              </a:rPr>
              <a:t>The TF finds its binding site through a random search</a:t>
            </a:r>
          </a:p>
          <a:p>
            <a:pPr marL="742950" lvl="1" indent="-285750">
              <a:buFont typeface="Arial"/>
              <a:buChar char="•"/>
            </a:pPr>
            <a:r>
              <a:rPr lang="en-US" sz="2400" dirty="0" smtClean="0">
                <a:latin typeface="Myriad Pro"/>
                <a:cs typeface="Myriad Pro"/>
              </a:rPr>
              <a:t>A 1 nm protein in a &gt;1 </a:t>
            </a:r>
            <a:r>
              <a:rPr lang="en-US" sz="2400" dirty="0" smtClean="0">
                <a:latin typeface="Symbol" charset="2"/>
                <a:cs typeface="Symbol" charset="2"/>
              </a:rPr>
              <a:t>m</a:t>
            </a:r>
            <a:r>
              <a:rPr lang="en-US" sz="2400" dirty="0" smtClean="0">
                <a:latin typeface="Myriad Pro"/>
                <a:cs typeface="Myriad Pro"/>
              </a:rPr>
              <a:t>m cell</a:t>
            </a:r>
          </a:p>
          <a:p>
            <a:pPr marL="742950" lvl="1" indent="-285750">
              <a:buFont typeface="Arial"/>
              <a:buChar char="•"/>
            </a:pPr>
            <a:r>
              <a:rPr lang="en-US" sz="2400" dirty="0" smtClean="0">
                <a:latin typeface="Myriad Pro"/>
                <a:cs typeface="Myriad Pro"/>
              </a:rPr>
              <a:t>A small site in 10</a:t>
            </a:r>
            <a:r>
              <a:rPr lang="en-US" sz="2400" baseline="30000" dirty="0" smtClean="0">
                <a:latin typeface="Myriad Pro"/>
                <a:cs typeface="Myriad Pro"/>
              </a:rPr>
              <a:t>6</a:t>
            </a:r>
            <a:r>
              <a:rPr lang="en-US" sz="2400" dirty="0" smtClean="0">
                <a:latin typeface="Myriad Pro"/>
                <a:cs typeface="Myriad Pro"/>
              </a:rPr>
              <a:t>-10</a:t>
            </a:r>
            <a:r>
              <a:rPr lang="en-US" sz="2400" baseline="30000" dirty="0" smtClean="0">
                <a:latin typeface="Myriad Pro"/>
                <a:cs typeface="Myriad Pro"/>
              </a:rPr>
              <a:t>9</a:t>
            </a:r>
            <a:r>
              <a:rPr lang="en-US" sz="2400" dirty="0" smtClean="0">
                <a:latin typeface="Myriad Pro"/>
                <a:cs typeface="Myriad Pro"/>
              </a:rPr>
              <a:t> </a:t>
            </a:r>
            <a:r>
              <a:rPr lang="en-US" sz="2400" dirty="0" err="1" smtClean="0">
                <a:latin typeface="Myriad Pro"/>
                <a:cs typeface="Myriad Pro"/>
              </a:rPr>
              <a:t>bp</a:t>
            </a:r>
            <a:r>
              <a:rPr lang="en-US" sz="2400" dirty="0" smtClean="0">
                <a:latin typeface="Myriad Pro"/>
                <a:cs typeface="Myriad Pro"/>
              </a:rPr>
              <a:t> of DNA</a:t>
            </a:r>
          </a:p>
          <a:p>
            <a:pPr marL="742950" lvl="1" indent="-285750">
              <a:buFont typeface="Arial"/>
              <a:buChar char="•"/>
            </a:pPr>
            <a:r>
              <a:rPr lang="en-US" sz="2400" dirty="0" smtClean="0">
                <a:latin typeface="Myriad Pro"/>
                <a:cs typeface="Myriad Pro"/>
              </a:rPr>
              <a:t># of copies of TF may be small</a:t>
            </a:r>
          </a:p>
          <a:p>
            <a:pPr marL="742950" lvl="1" indent="-285750">
              <a:buFont typeface="Arial"/>
              <a:buChar char="•"/>
            </a:pPr>
            <a:r>
              <a:rPr lang="en-US" sz="2400" dirty="0" smtClean="0">
                <a:latin typeface="Myriad Pro"/>
                <a:cs typeface="Myriad Pro"/>
              </a:rPr>
              <a:t>Time-consuming: similar DNA sequences are “almost as good”</a:t>
            </a:r>
          </a:p>
          <a:p>
            <a:pPr marL="285750" indent="-285750">
              <a:buFont typeface="Arial"/>
              <a:buChar char="•"/>
            </a:pPr>
            <a:r>
              <a:rPr lang="en-US" sz="2400" dirty="0" smtClean="0">
                <a:latin typeface="Myriad Pro"/>
                <a:cs typeface="Myriad Pro"/>
              </a:rPr>
              <a:t>Once arrived, TF could fall off again</a:t>
            </a:r>
          </a:p>
          <a:p>
            <a:pPr marL="742950" lvl="1" indent="-285750">
              <a:buFont typeface="Arial"/>
              <a:buChar char="•"/>
            </a:pPr>
            <a:r>
              <a:rPr lang="en-US" sz="2400" dirty="0" smtClean="0">
                <a:latin typeface="Myriad Pro"/>
                <a:cs typeface="Myriad Pro"/>
              </a:rPr>
              <a:t>By chance, or</a:t>
            </a:r>
          </a:p>
          <a:p>
            <a:pPr marL="742950" lvl="1" indent="-285750">
              <a:buFont typeface="Arial"/>
              <a:buChar char="•"/>
            </a:pPr>
            <a:r>
              <a:rPr lang="en-US" sz="2400" dirty="0" smtClean="0">
                <a:latin typeface="Myriad Pro"/>
                <a:cs typeface="Myriad Pro"/>
              </a:rPr>
              <a:t>Pushed aside -- at least as often as DNA is replicated</a:t>
            </a:r>
          </a:p>
          <a:p>
            <a:pPr marL="285750" indent="-285750">
              <a:buFont typeface="Arial"/>
              <a:buChar char="•"/>
            </a:pPr>
            <a:r>
              <a:rPr lang="en-US" sz="2400" dirty="0" smtClean="0">
                <a:latin typeface="Myriad Pro"/>
                <a:cs typeface="Myriad Pro"/>
              </a:rPr>
              <a:t>RNA polymerase faces related issues</a:t>
            </a:r>
          </a:p>
          <a:p>
            <a:pPr marL="742950" lvl="1" indent="-285750">
              <a:buFont typeface="Arial"/>
              <a:buChar char="•"/>
            </a:pPr>
            <a:endParaRPr lang="en-US" sz="2400" dirty="0">
              <a:latin typeface="Myriad Pro"/>
              <a:cs typeface="Myriad Pro"/>
            </a:endParaRPr>
          </a:p>
        </p:txBody>
      </p:sp>
      <p:cxnSp>
        <p:nvCxnSpPr>
          <p:cNvPr id="6" name="Straight Connector 5"/>
          <p:cNvCxnSpPr/>
          <p:nvPr/>
        </p:nvCxnSpPr>
        <p:spPr>
          <a:xfrm flipV="1">
            <a:off x="6275294" y="1912476"/>
            <a:ext cx="0" cy="233082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275294" y="4246288"/>
            <a:ext cx="251310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786281" y="4315444"/>
            <a:ext cx="1207250" cy="461665"/>
          </a:xfrm>
          <a:prstGeom prst="rect">
            <a:avLst/>
          </a:prstGeom>
          <a:noFill/>
        </p:spPr>
        <p:txBody>
          <a:bodyPr wrap="square" rtlCol="0">
            <a:spAutoFit/>
          </a:bodyPr>
          <a:lstStyle/>
          <a:p>
            <a:pPr lvl="1"/>
            <a:r>
              <a:rPr lang="en-US" sz="2400" dirty="0" smtClean="0">
                <a:latin typeface="Myriad Pro"/>
                <a:cs typeface="Myriad Pro"/>
              </a:rPr>
              <a:t>[TF]</a:t>
            </a:r>
            <a:endParaRPr lang="en-US" sz="2400" dirty="0">
              <a:latin typeface="Myriad Pro"/>
              <a:cs typeface="Myriad Pro"/>
            </a:endParaRPr>
          </a:p>
        </p:txBody>
      </p:sp>
      <p:sp>
        <p:nvSpPr>
          <p:cNvPr id="10" name="TextBox 9"/>
          <p:cNvSpPr txBox="1"/>
          <p:nvPr/>
        </p:nvSpPr>
        <p:spPr>
          <a:xfrm rot="16200000">
            <a:off x="4545861" y="3062617"/>
            <a:ext cx="2937437" cy="461665"/>
          </a:xfrm>
          <a:prstGeom prst="rect">
            <a:avLst/>
          </a:prstGeom>
          <a:noFill/>
        </p:spPr>
        <p:txBody>
          <a:bodyPr wrap="square" rtlCol="0">
            <a:spAutoFit/>
          </a:bodyPr>
          <a:lstStyle/>
          <a:p>
            <a:pPr lvl="1"/>
            <a:r>
              <a:rPr lang="en-US" sz="2400" dirty="0" smtClean="0">
                <a:latin typeface="Myriad Pro"/>
                <a:cs typeface="Myriad Pro"/>
              </a:rPr>
              <a:t>Probability bound</a:t>
            </a:r>
            <a:endParaRPr lang="en-US" sz="2400" dirty="0">
              <a:latin typeface="Myriad Pro"/>
              <a:cs typeface="Myriad Pro"/>
            </a:endParaRPr>
          </a:p>
        </p:txBody>
      </p:sp>
      <p:cxnSp>
        <p:nvCxnSpPr>
          <p:cNvPr id="12" name="Elbow Connector 11"/>
          <p:cNvCxnSpPr/>
          <p:nvPr/>
        </p:nvCxnSpPr>
        <p:spPr>
          <a:xfrm flipV="1">
            <a:off x="6260353" y="1912476"/>
            <a:ext cx="2528044" cy="2330824"/>
          </a:xfrm>
          <a:prstGeom prst="bentConnector3">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6290235" y="1896210"/>
            <a:ext cx="2498162" cy="2287325"/>
          </a:xfrm>
          <a:custGeom>
            <a:avLst/>
            <a:gdLst>
              <a:gd name="connsiteX0" fmla="*/ 0 w 2315883"/>
              <a:gd name="connsiteY0" fmla="*/ 2287325 h 2287325"/>
              <a:gd name="connsiteX1" fmla="*/ 74706 w 2315883"/>
              <a:gd name="connsiteY1" fmla="*/ 2152855 h 2287325"/>
              <a:gd name="connsiteX2" fmla="*/ 179294 w 2315883"/>
              <a:gd name="connsiteY2" fmla="*/ 2048266 h 2287325"/>
              <a:gd name="connsiteX3" fmla="*/ 254000 w 2315883"/>
              <a:gd name="connsiteY3" fmla="*/ 1958619 h 2287325"/>
              <a:gd name="connsiteX4" fmla="*/ 313765 w 2315883"/>
              <a:gd name="connsiteY4" fmla="*/ 1809208 h 2287325"/>
              <a:gd name="connsiteX5" fmla="*/ 343647 w 2315883"/>
              <a:gd name="connsiteY5" fmla="*/ 1764384 h 2287325"/>
              <a:gd name="connsiteX6" fmla="*/ 373530 w 2315883"/>
              <a:gd name="connsiteY6" fmla="*/ 1704619 h 2287325"/>
              <a:gd name="connsiteX7" fmla="*/ 433294 w 2315883"/>
              <a:gd name="connsiteY7" fmla="*/ 1659796 h 2287325"/>
              <a:gd name="connsiteX8" fmla="*/ 508000 w 2315883"/>
              <a:gd name="connsiteY8" fmla="*/ 1510384 h 2287325"/>
              <a:gd name="connsiteX9" fmla="*/ 612589 w 2315883"/>
              <a:gd name="connsiteY9" fmla="*/ 1405796 h 2287325"/>
              <a:gd name="connsiteX10" fmla="*/ 642471 w 2315883"/>
              <a:gd name="connsiteY10" fmla="*/ 1375913 h 2287325"/>
              <a:gd name="connsiteX11" fmla="*/ 687294 w 2315883"/>
              <a:gd name="connsiteY11" fmla="*/ 1226502 h 2287325"/>
              <a:gd name="connsiteX12" fmla="*/ 747059 w 2315883"/>
              <a:gd name="connsiteY12" fmla="*/ 1136855 h 2287325"/>
              <a:gd name="connsiteX13" fmla="*/ 806824 w 2315883"/>
              <a:gd name="connsiteY13" fmla="*/ 1106972 h 2287325"/>
              <a:gd name="connsiteX14" fmla="*/ 821765 w 2315883"/>
              <a:gd name="connsiteY14" fmla="*/ 1062149 h 2287325"/>
              <a:gd name="connsiteX15" fmla="*/ 836706 w 2315883"/>
              <a:gd name="connsiteY15" fmla="*/ 1002384 h 2287325"/>
              <a:gd name="connsiteX16" fmla="*/ 896471 w 2315883"/>
              <a:gd name="connsiteY16" fmla="*/ 927678 h 2287325"/>
              <a:gd name="connsiteX17" fmla="*/ 926353 w 2315883"/>
              <a:gd name="connsiteY17" fmla="*/ 852972 h 2287325"/>
              <a:gd name="connsiteX18" fmla="*/ 956236 w 2315883"/>
              <a:gd name="connsiteY18" fmla="*/ 763325 h 2287325"/>
              <a:gd name="connsiteX19" fmla="*/ 1045883 w 2315883"/>
              <a:gd name="connsiteY19" fmla="*/ 643796 h 2287325"/>
              <a:gd name="connsiteX20" fmla="*/ 1120589 w 2315883"/>
              <a:gd name="connsiteY20" fmla="*/ 584031 h 2287325"/>
              <a:gd name="connsiteX21" fmla="*/ 1180353 w 2315883"/>
              <a:gd name="connsiteY21" fmla="*/ 539208 h 2287325"/>
              <a:gd name="connsiteX22" fmla="*/ 1255059 w 2315883"/>
              <a:gd name="connsiteY22" fmla="*/ 464502 h 2287325"/>
              <a:gd name="connsiteX23" fmla="*/ 1344706 w 2315883"/>
              <a:gd name="connsiteY23" fmla="*/ 344972 h 2287325"/>
              <a:gd name="connsiteX24" fmla="*/ 1404471 w 2315883"/>
              <a:gd name="connsiteY24" fmla="*/ 270266 h 2287325"/>
              <a:gd name="connsiteX25" fmla="*/ 1538941 w 2315883"/>
              <a:gd name="connsiteY25" fmla="*/ 195561 h 2287325"/>
              <a:gd name="connsiteX26" fmla="*/ 1613647 w 2315883"/>
              <a:gd name="connsiteY26" fmla="*/ 120855 h 2287325"/>
              <a:gd name="connsiteX27" fmla="*/ 1778000 w 2315883"/>
              <a:gd name="connsiteY27" fmla="*/ 76031 h 2287325"/>
              <a:gd name="connsiteX28" fmla="*/ 2002118 w 2315883"/>
              <a:gd name="connsiteY28" fmla="*/ 46149 h 2287325"/>
              <a:gd name="connsiteX29" fmla="*/ 2181412 w 2315883"/>
              <a:gd name="connsiteY29" fmla="*/ 1325 h 2287325"/>
              <a:gd name="connsiteX30" fmla="*/ 2315883 w 2315883"/>
              <a:gd name="connsiteY30" fmla="*/ 1325 h 22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15883" h="2287325">
                <a:moveTo>
                  <a:pt x="0" y="2287325"/>
                </a:moveTo>
                <a:cubicBezTo>
                  <a:pt x="28196" y="2216835"/>
                  <a:pt x="23943" y="2208694"/>
                  <a:pt x="74706" y="2152855"/>
                </a:cubicBezTo>
                <a:cubicBezTo>
                  <a:pt x="107871" y="2116373"/>
                  <a:pt x="149711" y="2087708"/>
                  <a:pt x="179294" y="2048266"/>
                </a:cubicBezTo>
                <a:cubicBezTo>
                  <a:pt x="232570" y="1977233"/>
                  <a:pt x="206510" y="2006111"/>
                  <a:pt x="254000" y="1958619"/>
                </a:cubicBezTo>
                <a:cubicBezTo>
                  <a:pt x="278490" y="1885151"/>
                  <a:pt x="278590" y="1870765"/>
                  <a:pt x="313765" y="1809208"/>
                </a:cubicBezTo>
                <a:cubicBezTo>
                  <a:pt x="322674" y="1793617"/>
                  <a:pt x="334738" y="1779975"/>
                  <a:pt x="343647" y="1764384"/>
                </a:cubicBezTo>
                <a:cubicBezTo>
                  <a:pt x="354698" y="1745045"/>
                  <a:pt x="359035" y="1721530"/>
                  <a:pt x="373530" y="1704619"/>
                </a:cubicBezTo>
                <a:cubicBezTo>
                  <a:pt x="389736" y="1685712"/>
                  <a:pt x="413373" y="1674737"/>
                  <a:pt x="433294" y="1659796"/>
                </a:cubicBezTo>
                <a:cubicBezTo>
                  <a:pt x="450165" y="1592314"/>
                  <a:pt x="448706" y="1569678"/>
                  <a:pt x="508000" y="1510384"/>
                </a:cubicBezTo>
                <a:lnTo>
                  <a:pt x="612589" y="1405796"/>
                </a:lnTo>
                <a:lnTo>
                  <a:pt x="642471" y="1375913"/>
                </a:lnTo>
                <a:cubicBezTo>
                  <a:pt x="656530" y="1291561"/>
                  <a:pt x="647205" y="1293317"/>
                  <a:pt x="687294" y="1226502"/>
                </a:cubicBezTo>
                <a:cubicBezTo>
                  <a:pt x="705772" y="1195706"/>
                  <a:pt x="714937" y="1152917"/>
                  <a:pt x="747059" y="1136855"/>
                </a:cubicBezTo>
                <a:lnTo>
                  <a:pt x="806824" y="1106972"/>
                </a:lnTo>
                <a:cubicBezTo>
                  <a:pt x="811804" y="1092031"/>
                  <a:pt x="817438" y="1077292"/>
                  <a:pt x="821765" y="1062149"/>
                </a:cubicBezTo>
                <a:cubicBezTo>
                  <a:pt x="827406" y="1042404"/>
                  <a:pt x="828617" y="1021258"/>
                  <a:pt x="836706" y="1002384"/>
                </a:cubicBezTo>
                <a:cubicBezTo>
                  <a:pt x="850841" y="969403"/>
                  <a:pt x="872376" y="951774"/>
                  <a:pt x="896471" y="927678"/>
                </a:cubicBezTo>
                <a:cubicBezTo>
                  <a:pt x="906432" y="902776"/>
                  <a:pt x="917187" y="878177"/>
                  <a:pt x="926353" y="852972"/>
                </a:cubicBezTo>
                <a:cubicBezTo>
                  <a:pt x="937118" y="823370"/>
                  <a:pt x="937337" y="788524"/>
                  <a:pt x="956236" y="763325"/>
                </a:cubicBezTo>
                <a:cubicBezTo>
                  <a:pt x="986118" y="723482"/>
                  <a:pt x="1004444" y="671423"/>
                  <a:pt x="1045883" y="643796"/>
                </a:cubicBezTo>
                <a:cubicBezTo>
                  <a:pt x="1156709" y="569910"/>
                  <a:pt x="1035426" y="655000"/>
                  <a:pt x="1120589" y="584031"/>
                </a:cubicBezTo>
                <a:cubicBezTo>
                  <a:pt x="1139719" y="568089"/>
                  <a:pt x="1162745" y="556816"/>
                  <a:pt x="1180353" y="539208"/>
                </a:cubicBezTo>
                <a:cubicBezTo>
                  <a:pt x="1279960" y="439601"/>
                  <a:pt x="1135533" y="544186"/>
                  <a:pt x="1255059" y="464502"/>
                </a:cubicBezTo>
                <a:cubicBezTo>
                  <a:pt x="1309478" y="355661"/>
                  <a:pt x="1254091" y="450688"/>
                  <a:pt x="1344706" y="344972"/>
                </a:cubicBezTo>
                <a:cubicBezTo>
                  <a:pt x="1387061" y="295559"/>
                  <a:pt x="1358238" y="307253"/>
                  <a:pt x="1404471" y="270266"/>
                </a:cubicBezTo>
                <a:cubicBezTo>
                  <a:pt x="1444815" y="237990"/>
                  <a:pt x="1493286" y="218388"/>
                  <a:pt x="1538941" y="195561"/>
                </a:cubicBezTo>
                <a:cubicBezTo>
                  <a:pt x="1563843" y="170659"/>
                  <a:pt x="1580238" y="131992"/>
                  <a:pt x="1613647" y="120855"/>
                </a:cubicBezTo>
                <a:cubicBezTo>
                  <a:pt x="1665124" y="103695"/>
                  <a:pt x="1727440" y="81649"/>
                  <a:pt x="1778000" y="76031"/>
                </a:cubicBezTo>
                <a:cubicBezTo>
                  <a:pt x="1942580" y="57745"/>
                  <a:pt x="1867985" y="68504"/>
                  <a:pt x="2002118" y="46149"/>
                </a:cubicBezTo>
                <a:cubicBezTo>
                  <a:pt x="2073438" y="22375"/>
                  <a:pt x="2105962" y="6355"/>
                  <a:pt x="2181412" y="1325"/>
                </a:cubicBezTo>
                <a:cubicBezTo>
                  <a:pt x="2226136" y="-1657"/>
                  <a:pt x="2271059" y="1325"/>
                  <a:pt x="2315883" y="1325"/>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5997385" y="4822884"/>
            <a:ext cx="2791012" cy="830997"/>
          </a:xfrm>
          <a:prstGeom prst="rect">
            <a:avLst/>
          </a:prstGeom>
          <a:noFill/>
        </p:spPr>
        <p:txBody>
          <a:bodyPr wrap="square" rtlCol="0">
            <a:spAutoFit/>
          </a:bodyPr>
          <a:lstStyle/>
          <a:p>
            <a:r>
              <a:rPr lang="en-US" sz="2400" dirty="0" smtClean="0">
                <a:solidFill>
                  <a:srgbClr val="0000FF"/>
                </a:solidFill>
                <a:latin typeface="Myriad Pro"/>
                <a:cs typeface="Myriad Pro"/>
              </a:rPr>
              <a:t>What we want</a:t>
            </a:r>
          </a:p>
          <a:p>
            <a:r>
              <a:rPr lang="en-US" sz="2400" dirty="0" smtClean="0">
                <a:solidFill>
                  <a:srgbClr val="FF0000"/>
                </a:solidFill>
                <a:latin typeface="Myriad Pro"/>
                <a:cs typeface="Myriad Pro"/>
              </a:rPr>
              <a:t>What we (might) get</a:t>
            </a:r>
          </a:p>
        </p:txBody>
      </p:sp>
    </p:spTree>
    <p:extLst>
      <p:ext uri="{BB962C8B-B14F-4D97-AF65-F5344CB8AC3E}">
        <p14:creationId xmlns:p14="http://schemas.microsoft.com/office/powerpoint/2010/main" val="6137929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Can we make NAND gates?</a:t>
            </a:r>
            <a:endParaRPr lang="en-US" dirty="0">
              <a:latin typeface="Myriad Pro"/>
              <a:cs typeface="Myriad Pro"/>
            </a:endParaRPr>
          </a:p>
        </p:txBody>
      </p:sp>
      <p:sp>
        <p:nvSpPr>
          <p:cNvPr id="4" name="TextBox 3"/>
          <p:cNvSpPr txBox="1"/>
          <p:nvPr/>
        </p:nvSpPr>
        <p:spPr>
          <a:xfrm>
            <a:off x="741084" y="1651758"/>
            <a:ext cx="7685742" cy="4524315"/>
          </a:xfrm>
          <a:prstGeom prst="rect">
            <a:avLst/>
          </a:prstGeom>
          <a:noFill/>
        </p:spPr>
        <p:txBody>
          <a:bodyPr wrap="square" rtlCol="0">
            <a:spAutoFit/>
          </a:bodyPr>
          <a:lstStyle/>
          <a:p>
            <a:r>
              <a:rPr lang="en-US" sz="2400" dirty="0" smtClean="0">
                <a:latin typeface="Myriad Pro"/>
                <a:cs typeface="Myriad Pro"/>
              </a:rPr>
              <a:t>First, need to define “ON” and “OFF” for gene regulation.</a:t>
            </a:r>
          </a:p>
          <a:p>
            <a:endParaRPr lang="en-US" sz="2400" dirty="0">
              <a:latin typeface="Myriad Pro"/>
              <a:cs typeface="Myriad Pro"/>
            </a:endParaRPr>
          </a:p>
          <a:p>
            <a:r>
              <a:rPr lang="en-US" sz="2400" dirty="0" smtClean="0">
                <a:latin typeface="Myriad Pro"/>
                <a:cs typeface="Myriad Pro"/>
              </a:rPr>
              <a:t>Try transcription factor concentration ( [TF] ):</a:t>
            </a:r>
          </a:p>
          <a:p>
            <a:pPr marL="342900" indent="-342900">
              <a:buFont typeface="Arial"/>
              <a:buChar char="•"/>
            </a:pPr>
            <a:r>
              <a:rPr lang="en-US" sz="2400" dirty="0" smtClean="0">
                <a:latin typeface="Myriad Pro"/>
                <a:cs typeface="Myriad Pro"/>
              </a:rPr>
              <a:t>[TF] = 0			</a:t>
            </a:r>
            <a:r>
              <a:rPr lang="en-US" sz="2400" dirty="0" smtClean="0">
                <a:latin typeface="Myriad Pro"/>
                <a:cs typeface="Myriad Pro"/>
                <a:sym typeface="Wingdings"/>
              </a:rPr>
              <a:t> 			binding site not occupied</a:t>
            </a:r>
          </a:p>
          <a:p>
            <a:pPr marL="342900" indent="-342900">
              <a:buFont typeface="Arial"/>
              <a:buChar char="•"/>
            </a:pPr>
            <a:r>
              <a:rPr lang="en-US" sz="2400" dirty="0" smtClean="0">
                <a:latin typeface="Myriad Pro"/>
                <a:cs typeface="Myriad Pro"/>
                <a:sym typeface="Wingdings"/>
              </a:rPr>
              <a:t>[TF] &gt;&gt; 0	</a:t>
            </a:r>
            <a:r>
              <a:rPr lang="en-US" sz="2400" dirty="0" smtClean="0">
                <a:latin typeface="Myriad Pro"/>
                <a:cs typeface="Myriad Pro"/>
                <a:sym typeface="Wingdings"/>
              </a:rPr>
              <a:t> 			binding site occupied</a:t>
            </a:r>
          </a:p>
          <a:p>
            <a:endParaRPr lang="en-US" sz="2400" dirty="0" smtClean="0">
              <a:latin typeface="Myriad Pro"/>
              <a:cs typeface="Myriad Pro"/>
              <a:sym typeface="Wingdings"/>
            </a:endParaRPr>
          </a:p>
          <a:p>
            <a:r>
              <a:rPr lang="en-US" sz="2400" dirty="0" smtClean="0">
                <a:latin typeface="Myriad Pro"/>
                <a:cs typeface="Myriad Pro"/>
              </a:rPr>
              <a:t>Tempting to set a threshold in between to make quasi-continuous concentrations into Boolean variables.</a:t>
            </a:r>
          </a:p>
          <a:p>
            <a:endParaRPr lang="en-US" sz="2400" dirty="0" smtClean="0">
              <a:solidFill>
                <a:srgbClr val="FF0000"/>
              </a:solidFill>
              <a:latin typeface="Myriad Pro"/>
              <a:cs typeface="Myriad Pro"/>
            </a:endParaRPr>
          </a:p>
          <a:p>
            <a:r>
              <a:rPr lang="en-US" sz="2400" dirty="0" smtClean="0">
                <a:solidFill>
                  <a:srgbClr val="FF0000"/>
                </a:solidFill>
                <a:latin typeface="Myriad Pro"/>
                <a:cs typeface="Myriad Pro"/>
              </a:rPr>
              <a:t>Probabilistic binding at intermediate concentrations will cause noise: gene expression when there should not be, and vice versa.</a:t>
            </a:r>
            <a:endParaRPr lang="en-US" sz="2400" dirty="0">
              <a:solidFill>
                <a:srgbClr val="FF0000"/>
              </a:solidFill>
              <a:latin typeface="Myriad Pro"/>
              <a:cs typeface="Myriad Pro"/>
            </a:endParaRPr>
          </a:p>
        </p:txBody>
      </p:sp>
    </p:spTree>
    <p:extLst>
      <p:ext uri="{BB962C8B-B14F-4D97-AF65-F5344CB8AC3E}">
        <p14:creationId xmlns:p14="http://schemas.microsoft.com/office/powerpoint/2010/main" val="17153947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30706"/>
            <a:ext cx="8229600" cy="2928748"/>
          </a:xfrm>
        </p:spPr>
        <p:txBody>
          <a:bodyPr>
            <a:normAutofit/>
          </a:bodyPr>
          <a:lstStyle/>
          <a:p>
            <a:pPr marL="0" indent="0">
              <a:buNone/>
            </a:pPr>
            <a:r>
              <a:rPr lang="en-US" sz="2400" dirty="0" smtClean="0">
                <a:latin typeface="Myriad Pro"/>
                <a:cs typeface="Myriad Pro"/>
              </a:rPr>
              <a:t>Your computer encodes Boolean values as high and low voltages (often 5V and 0V).</a:t>
            </a:r>
          </a:p>
          <a:p>
            <a:pPr marL="0" indent="0">
              <a:buNone/>
            </a:pPr>
            <a:r>
              <a:rPr lang="en-US" sz="2400" dirty="0" smtClean="0">
                <a:latin typeface="Myriad Pro"/>
                <a:cs typeface="Myriad Pro"/>
              </a:rPr>
              <a:t>Voltage is a continuous quantity.</a:t>
            </a:r>
          </a:p>
          <a:p>
            <a:pPr marL="0" indent="0">
              <a:buNone/>
            </a:pPr>
            <a:r>
              <a:rPr lang="en-US" sz="2400" dirty="0" smtClean="0">
                <a:latin typeface="Myriad Pro"/>
                <a:cs typeface="Myriad Pro"/>
              </a:rPr>
              <a:t>To get from high to low, or vice versa, must go through every value in between.</a:t>
            </a:r>
          </a:p>
          <a:p>
            <a:pPr marL="0" indent="0">
              <a:buNone/>
            </a:pPr>
            <a:r>
              <a:rPr lang="en-US" sz="2400" dirty="0" smtClean="0">
                <a:latin typeface="Myriad Pro"/>
                <a:cs typeface="Myriad Pro"/>
              </a:rPr>
              <a:t>Why don’t the transitions cause problems for the computer?</a:t>
            </a:r>
            <a:endParaRPr lang="en-US" sz="2400" dirty="0">
              <a:latin typeface="Myriad Pro"/>
              <a:cs typeface="Myriad Pro"/>
            </a:endParaRPr>
          </a:p>
        </p:txBody>
      </p:sp>
      <p:pic>
        <p:nvPicPr>
          <p:cNvPr id="5" name="Picture 4"/>
          <p:cNvPicPr>
            <a:picLocks noChangeAspect="1"/>
          </p:cNvPicPr>
          <p:nvPr/>
        </p:nvPicPr>
        <p:blipFill>
          <a:blip r:embed="rId3"/>
          <a:stretch>
            <a:fillRect/>
          </a:stretch>
        </p:blipFill>
        <p:spPr>
          <a:xfrm>
            <a:off x="2674472" y="419100"/>
            <a:ext cx="4064000" cy="2971800"/>
          </a:xfrm>
          <a:prstGeom prst="rect">
            <a:avLst/>
          </a:prstGeom>
        </p:spPr>
      </p:pic>
    </p:spTree>
    <p:extLst>
      <p:ext uri="{BB962C8B-B14F-4D97-AF65-F5344CB8AC3E}">
        <p14:creationId xmlns:p14="http://schemas.microsoft.com/office/powerpoint/2010/main" val="218621419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Synchronization through the clock prevents read-out during transitions</a:t>
            </a:r>
            <a:endParaRPr lang="en-US" dirty="0">
              <a:latin typeface="Myriad Pro"/>
              <a:cs typeface="Myriad Pro"/>
            </a:endParaRPr>
          </a:p>
        </p:txBody>
      </p:sp>
      <p:pic>
        <p:nvPicPr>
          <p:cNvPr id="4" name="Picture 3"/>
          <p:cNvPicPr>
            <a:picLocks noChangeAspect="1"/>
          </p:cNvPicPr>
          <p:nvPr/>
        </p:nvPicPr>
        <p:blipFill>
          <a:blip r:embed="rId3"/>
          <a:stretch>
            <a:fillRect/>
          </a:stretch>
        </p:blipFill>
        <p:spPr>
          <a:xfrm>
            <a:off x="4952310" y="2106705"/>
            <a:ext cx="3535930" cy="3092824"/>
          </a:xfrm>
          <a:prstGeom prst="rect">
            <a:avLst/>
          </a:prstGeom>
        </p:spPr>
      </p:pic>
      <p:pic>
        <p:nvPicPr>
          <p:cNvPr id="5" name="Picture 4"/>
          <p:cNvPicPr>
            <a:picLocks noChangeAspect="1"/>
          </p:cNvPicPr>
          <p:nvPr/>
        </p:nvPicPr>
        <p:blipFill>
          <a:blip r:embed="rId4"/>
          <a:stretch>
            <a:fillRect/>
          </a:stretch>
        </p:blipFill>
        <p:spPr>
          <a:xfrm>
            <a:off x="457200" y="2106705"/>
            <a:ext cx="3579359" cy="1987178"/>
          </a:xfrm>
          <a:prstGeom prst="rect">
            <a:avLst/>
          </a:prstGeom>
        </p:spPr>
      </p:pic>
      <p:sp>
        <p:nvSpPr>
          <p:cNvPr id="6" name="Content Placeholder 2"/>
          <p:cNvSpPr>
            <a:spLocks noGrp="1"/>
          </p:cNvSpPr>
          <p:nvPr>
            <p:ph idx="1"/>
          </p:nvPr>
        </p:nvSpPr>
        <p:spPr>
          <a:xfrm>
            <a:off x="4862664" y="5304116"/>
            <a:ext cx="3967572" cy="1210513"/>
          </a:xfrm>
        </p:spPr>
        <p:txBody>
          <a:bodyPr>
            <a:normAutofit/>
          </a:bodyPr>
          <a:lstStyle/>
          <a:p>
            <a:pPr marL="0" indent="0">
              <a:buNone/>
            </a:pPr>
            <a:r>
              <a:rPr lang="en-US" sz="1800" dirty="0" smtClean="0">
                <a:latin typeface="Myriad Pro"/>
                <a:cs typeface="Myriad Pro"/>
              </a:rPr>
              <a:t>A biological clock helps a continuous </a:t>
            </a:r>
            <a:r>
              <a:rPr lang="en-US" sz="1800" dirty="0" err="1" smtClean="0">
                <a:latin typeface="Myriad Pro"/>
                <a:cs typeface="Myriad Pro"/>
              </a:rPr>
              <a:t>wavefront</a:t>
            </a:r>
            <a:r>
              <a:rPr lang="en-US" sz="1800" dirty="0" smtClean="0">
                <a:latin typeface="Myriad Pro"/>
                <a:cs typeface="Myriad Pro"/>
              </a:rPr>
              <a:t> pattern the </a:t>
            </a:r>
            <a:r>
              <a:rPr lang="en-US" sz="1800" dirty="0" err="1" smtClean="0">
                <a:latin typeface="Myriad Pro"/>
                <a:cs typeface="Myriad Pro"/>
              </a:rPr>
              <a:t>somites</a:t>
            </a:r>
            <a:r>
              <a:rPr lang="en-US" sz="1800" dirty="0" smtClean="0">
                <a:latin typeface="Myriad Pro"/>
                <a:cs typeface="Myriad Pro"/>
              </a:rPr>
              <a:t> (which give rise to vertebrae, etc.)</a:t>
            </a:r>
            <a:endParaRPr lang="en-US" sz="1800" dirty="0">
              <a:latin typeface="Myriad Pro"/>
              <a:cs typeface="Myriad Pro"/>
            </a:endParaRPr>
          </a:p>
        </p:txBody>
      </p:sp>
      <p:pic>
        <p:nvPicPr>
          <p:cNvPr id="7" name="Picture 6"/>
          <p:cNvPicPr>
            <a:picLocks noChangeAspect="1"/>
          </p:cNvPicPr>
          <p:nvPr/>
        </p:nvPicPr>
        <p:blipFill>
          <a:blip r:embed="rId5"/>
          <a:stretch>
            <a:fillRect/>
          </a:stretch>
        </p:blipFill>
        <p:spPr>
          <a:xfrm>
            <a:off x="442258" y="4775630"/>
            <a:ext cx="3654413" cy="1066369"/>
          </a:xfrm>
          <a:prstGeom prst="rect">
            <a:avLst/>
          </a:prstGeom>
        </p:spPr>
      </p:pic>
    </p:spTree>
    <p:extLst>
      <p:ext uri="{BB962C8B-B14F-4D97-AF65-F5344CB8AC3E}">
        <p14:creationId xmlns:p14="http://schemas.microsoft.com/office/powerpoint/2010/main" val="42378472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Separation of timescales</a:t>
            </a:r>
            <a:endParaRPr lang="en-US" dirty="0"/>
          </a:p>
        </p:txBody>
      </p:sp>
      <p:pic>
        <p:nvPicPr>
          <p:cNvPr id="4" name="Content Placeholder 3"/>
          <p:cNvPicPr>
            <a:picLocks noGrp="1" noChangeAspect="1"/>
          </p:cNvPicPr>
          <p:nvPr>
            <p:ph idx="1"/>
          </p:nvPr>
        </p:nvPicPr>
        <p:blipFill>
          <a:blip r:embed="rId2"/>
          <a:srcRect t="5033" b="5033"/>
          <a:stretch>
            <a:fillRect/>
          </a:stretch>
        </p:blipFill>
        <p:spPr>
          <a:xfrm>
            <a:off x="5896822" y="1417638"/>
            <a:ext cx="2410472" cy="2042882"/>
          </a:xfrm>
        </p:spPr>
      </p:pic>
      <p:sp>
        <p:nvSpPr>
          <p:cNvPr id="5" name="Content Placeholder 2"/>
          <p:cNvSpPr txBox="1">
            <a:spLocks/>
          </p:cNvSpPr>
          <p:nvPr/>
        </p:nvSpPr>
        <p:spPr>
          <a:xfrm>
            <a:off x="6090023" y="3460520"/>
            <a:ext cx="2097741" cy="5378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cs typeface="Myriad Pro"/>
              </a:rPr>
              <a:t>A CRT monitor</a:t>
            </a:r>
            <a:endParaRPr lang="en-US" sz="2400" dirty="0">
              <a:latin typeface="Myriad Pro"/>
              <a:cs typeface="Myriad Pro"/>
            </a:endParaRPr>
          </a:p>
        </p:txBody>
      </p:sp>
      <p:sp>
        <p:nvSpPr>
          <p:cNvPr id="6" name="TextBox 5"/>
          <p:cNvSpPr txBox="1"/>
          <p:nvPr/>
        </p:nvSpPr>
        <p:spPr>
          <a:xfrm>
            <a:off x="337672" y="1651758"/>
            <a:ext cx="5310093" cy="4524315"/>
          </a:xfrm>
          <a:prstGeom prst="rect">
            <a:avLst/>
          </a:prstGeom>
          <a:noFill/>
        </p:spPr>
        <p:txBody>
          <a:bodyPr wrap="square" rtlCol="0">
            <a:spAutoFit/>
          </a:bodyPr>
          <a:lstStyle/>
          <a:p>
            <a:r>
              <a:rPr lang="en-US" sz="2400" dirty="0" smtClean="0">
                <a:latin typeface="Myriad Pro"/>
                <a:cs typeface="Myriad Pro"/>
              </a:rPr>
              <a:t>What if the input [TF]s changed much faster than gene expression occurred?</a:t>
            </a:r>
          </a:p>
          <a:p>
            <a:endParaRPr lang="en-US" sz="2400" dirty="0" smtClean="0">
              <a:latin typeface="Myriad Pro"/>
              <a:cs typeface="Myriad Pro"/>
            </a:endParaRPr>
          </a:p>
          <a:p>
            <a:r>
              <a:rPr lang="en-US" sz="2400" dirty="0" smtClean="0">
                <a:latin typeface="Myriad Pro"/>
                <a:cs typeface="Myriad Pro"/>
              </a:rPr>
              <a:t>This can be achieved if the transcription factors are always present but are modified to become activated. (Post-translational modification is faster than gene expression.)</a:t>
            </a:r>
            <a:endParaRPr lang="en-US" sz="2400" dirty="0">
              <a:latin typeface="Myriad Pro"/>
              <a:cs typeface="Myriad Pro"/>
            </a:endParaRPr>
          </a:p>
          <a:p>
            <a:endParaRPr lang="en-US" sz="2400" dirty="0">
              <a:latin typeface="Myriad Pro"/>
              <a:cs typeface="Myriad Pro"/>
            </a:endParaRPr>
          </a:p>
          <a:p>
            <a:r>
              <a:rPr lang="en-US" sz="2400" dirty="0" smtClean="0">
                <a:latin typeface="Myriad Pro"/>
                <a:cs typeface="Myriad Pro"/>
              </a:rPr>
              <a:t>Unfortunately, this only works for shallow networks. We need to be able to string many NAND gates together.</a:t>
            </a:r>
          </a:p>
        </p:txBody>
      </p:sp>
      <p:pic>
        <p:nvPicPr>
          <p:cNvPr id="7" name="Picture 6"/>
          <p:cNvPicPr>
            <a:picLocks noChangeAspect="1"/>
          </p:cNvPicPr>
          <p:nvPr/>
        </p:nvPicPr>
        <p:blipFill rotWithShape="1">
          <a:blip r:embed="rId3"/>
          <a:srcRect l="6184" r="52664"/>
          <a:stretch/>
        </p:blipFill>
        <p:spPr>
          <a:xfrm>
            <a:off x="6549349" y="4228353"/>
            <a:ext cx="1459121" cy="2429436"/>
          </a:xfrm>
          <a:prstGeom prst="rect">
            <a:avLst/>
          </a:prstGeom>
        </p:spPr>
      </p:pic>
    </p:spTree>
    <p:extLst>
      <p:ext uri="{BB962C8B-B14F-4D97-AF65-F5344CB8AC3E}">
        <p14:creationId xmlns:p14="http://schemas.microsoft.com/office/powerpoint/2010/main" val="41562274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Many forces have an</a:t>
            </a:r>
            <a:br>
              <a:rPr lang="en-US" dirty="0" smtClean="0">
                <a:latin typeface="Myriad Pro"/>
                <a:cs typeface="Myriad Pro"/>
              </a:rPr>
            </a:br>
            <a:r>
              <a:rPr lang="en-US" dirty="0" smtClean="0">
                <a:latin typeface="Myriad Pro"/>
                <a:cs typeface="Myriad Pro"/>
              </a:rPr>
              <a:t>associated potential</a:t>
            </a:r>
            <a:endParaRPr lang="en-US" dirty="0">
              <a:latin typeface="Myriad Pro"/>
              <a:cs typeface="Myriad Pro"/>
            </a:endParaRPr>
          </a:p>
        </p:txBody>
      </p:sp>
      <p:sp>
        <p:nvSpPr>
          <p:cNvPr id="4" name="TextBox 3"/>
          <p:cNvSpPr txBox="1"/>
          <p:nvPr/>
        </p:nvSpPr>
        <p:spPr>
          <a:xfrm>
            <a:off x="722654" y="1758754"/>
            <a:ext cx="2525059" cy="461665"/>
          </a:xfrm>
          <a:prstGeom prst="rect">
            <a:avLst/>
          </a:prstGeom>
          <a:noFill/>
        </p:spPr>
        <p:txBody>
          <a:bodyPr wrap="square" rtlCol="0">
            <a:spAutoFit/>
          </a:bodyPr>
          <a:lstStyle/>
          <a:p>
            <a:r>
              <a:rPr lang="en-US" sz="2400" dirty="0" smtClean="0">
                <a:latin typeface="Myriad Pro"/>
                <a:cs typeface="Myriad Pro"/>
              </a:rPr>
              <a:t>Example: Gravity</a:t>
            </a:r>
            <a:endParaRPr lang="en-US" sz="2400" dirty="0">
              <a:latin typeface="Myriad Pro"/>
              <a:cs typeface="Myriad Pro"/>
            </a:endParaRPr>
          </a:p>
        </p:txBody>
      </p:sp>
      <p:sp>
        <p:nvSpPr>
          <p:cNvPr id="5" name="TextBox 4"/>
          <p:cNvSpPr txBox="1"/>
          <p:nvPr/>
        </p:nvSpPr>
        <p:spPr>
          <a:xfrm>
            <a:off x="4473774" y="1989586"/>
            <a:ext cx="4422950" cy="461665"/>
          </a:xfrm>
          <a:prstGeom prst="rect">
            <a:avLst/>
          </a:prstGeom>
          <a:noFill/>
        </p:spPr>
        <p:txBody>
          <a:bodyPr wrap="square" rtlCol="0">
            <a:spAutoFit/>
          </a:bodyPr>
          <a:lstStyle/>
          <a:p>
            <a:r>
              <a:rPr lang="en-US" sz="2400" dirty="0" smtClean="0">
                <a:latin typeface="Myriad Pro"/>
                <a:cs typeface="Myriad Pro"/>
              </a:rPr>
              <a:t>Gravitational potential (energy)</a:t>
            </a:r>
            <a:endParaRPr lang="en-US" sz="2400" i="1" dirty="0">
              <a:latin typeface="Myriad Pro"/>
              <a:cs typeface="Myriad Pro"/>
            </a:endParaRPr>
          </a:p>
        </p:txBody>
      </p:sp>
      <p:sp>
        <p:nvSpPr>
          <p:cNvPr id="6" name="TextBox 5"/>
          <p:cNvSpPr txBox="1"/>
          <p:nvPr/>
        </p:nvSpPr>
        <p:spPr>
          <a:xfrm>
            <a:off x="5038165" y="3276497"/>
            <a:ext cx="2525059" cy="461665"/>
          </a:xfrm>
          <a:prstGeom prst="rect">
            <a:avLst/>
          </a:prstGeom>
          <a:noFill/>
        </p:spPr>
        <p:txBody>
          <a:bodyPr wrap="square" rtlCol="0">
            <a:spAutoFit/>
          </a:bodyPr>
          <a:lstStyle/>
          <a:p>
            <a:r>
              <a:rPr lang="en-US" sz="2400" dirty="0" smtClean="0">
                <a:latin typeface="Myriad Pro"/>
                <a:cs typeface="Myriad Pro"/>
              </a:rPr>
              <a:t>Gravitational force</a:t>
            </a:r>
            <a:endParaRPr lang="en-US" sz="2400" i="1" dirty="0">
              <a:latin typeface="Myriad Pro"/>
              <a:cs typeface="Myriad Pro"/>
            </a:endParaRPr>
          </a:p>
        </p:txBody>
      </p:sp>
      <p:pic>
        <p:nvPicPr>
          <p:cNvPr id="9" name="Picture 8"/>
          <p:cNvPicPr>
            <a:picLocks noChangeAspect="1"/>
          </p:cNvPicPr>
          <p:nvPr/>
        </p:nvPicPr>
        <p:blipFill>
          <a:blip r:embed="rId3"/>
          <a:stretch>
            <a:fillRect/>
          </a:stretch>
        </p:blipFill>
        <p:spPr>
          <a:xfrm>
            <a:off x="457200" y="2318293"/>
            <a:ext cx="3045398" cy="2284048"/>
          </a:xfrm>
          <a:prstGeom prst="rect">
            <a:avLst/>
          </a:prstGeom>
        </p:spPr>
      </p:pic>
      <p:cxnSp>
        <p:nvCxnSpPr>
          <p:cNvPr id="17" name="Straight Connector 16"/>
          <p:cNvCxnSpPr/>
          <p:nvPr/>
        </p:nvCxnSpPr>
        <p:spPr>
          <a:xfrm>
            <a:off x="328706" y="4198471"/>
            <a:ext cx="0" cy="2109694"/>
          </a:xfrm>
          <a:prstGeom prst="line">
            <a:avLst/>
          </a:prstGeom>
          <a:ln>
            <a:solidFill>
              <a:srgbClr val="000000"/>
            </a:solidFill>
            <a:headEnd type="triangle" w="lg" len="lg"/>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4940" y="5026952"/>
            <a:ext cx="448235" cy="461665"/>
          </a:xfrm>
          <a:prstGeom prst="rect">
            <a:avLst/>
          </a:prstGeom>
          <a:noFill/>
        </p:spPr>
        <p:txBody>
          <a:bodyPr wrap="square" rtlCol="0">
            <a:spAutoFit/>
          </a:bodyPr>
          <a:lstStyle/>
          <a:p>
            <a:r>
              <a:rPr lang="en-US" sz="2400" i="1" dirty="0" smtClean="0">
                <a:latin typeface="Myriad Pro"/>
                <a:cs typeface="Myriad Pro"/>
              </a:rPr>
              <a:t>h</a:t>
            </a:r>
            <a:endParaRPr lang="en-US" sz="2400" i="1" dirty="0">
              <a:latin typeface="Myriad Pro"/>
              <a:cs typeface="Myriad Pro"/>
            </a:endParaRPr>
          </a:p>
        </p:txBody>
      </p:sp>
      <p:cxnSp>
        <p:nvCxnSpPr>
          <p:cNvPr id="21" name="Straight Connector 20"/>
          <p:cNvCxnSpPr/>
          <p:nvPr/>
        </p:nvCxnSpPr>
        <p:spPr>
          <a:xfrm flipV="1">
            <a:off x="2626662" y="5116196"/>
            <a:ext cx="0" cy="744842"/>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626662" y="5849085"/>
            <a:ext cx="671855" cy="0"/>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2309909" y="5832649"/>
            <a:ext cx="319740" cy="457200"/>
          </a:xfrm>
          <a:prstGeom prst="line">
            <a:avLst/>
          </a:prstGeom>
          <a:ln>
            <a:solidFill>
              <a:srgbClr val="000000"/>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346330" y="5573429"/>
            <a:ext cx="448235" cy="461665"/>
          </a:xfrm>
          <a:prstGeom prst="rect">
            <a:avLst/>
          </a:prstGeom>
          <a:noFill/>
        </p:spPr>
        <p:txBody>
          <a:bodyPr wrap="square" rtlCol="0">
            <a:spAutoFit/>
          </a:bodyPr>
          <a:lstStyle/>
          <a:p>
            <a:r>
              <a:rPr lang="en-US" sz="2400" i="1" dirty="0" smtClean="0">
                <a:latin typeface="Myriad Pro"/>
                <a:cs typeface="Myriad Pro"/>
              </a:rPr>
              <a:t>x</a:t>
            </a:r>
            <a:endParaRPr lang="en-US" sz="2400" i="1" dirty="0">
              <a:latin typeface="Myriad Pro"/>
              <a:cs typeface="Myriad Pro"/>
            </a:endParaRPr>
          </a:p>
        </p:txBody>
      </p:sp>
      <p:sp>
        <p:nvSpPr>
          <p:cNvPr id="28" name="TextBox 27"/>
          <p:cNvSpPr txBox="1"/>
          <p:nvPr/>
        </p:nvSpPr>
        <p:spPr>
          <a:xfrm>
            <a:off x="2465295" y="4654531"/>
            <a:ext cx="448235" cy="461665"/>
          </a:xfrm>
          <a:prstGeom prst="rect">
            <a:avLst/>
          </a:prstGeom>
          <a:noFill/>
        </p:spPr>
        <p:txBody>
          <a:bodyPr wrap="square" rtlCol="0">
            <a:spAutoFit/>
          </a:bodyPr>
          <a:lstStyle/>
          <a:p>
            <a:r>
              <a:rPr lang="en-US" sz="2400" i="1" dirty="0">
                <a:latin typeface="Myriad Pro"/>
                <a:cs typeface="Myriad Pro"/>
              </a:rPr>
              <a:t>y</a:t>
            </a:r>
          </a:p>
        </p:txBody>
      </p:sp>
      <p:sp>
        <p:nvSpPr>
          <p:cNvPr id="29" name="TextBox 28"/>
          <p:cNvSpPr txBox="1"/>
          <p:nvPr/>
        </p:nvSpPr>
        <p:spPr>
          <a:xfrm>
            <a:off x="2067856" y="6108291"/>
            <a:ext cx="448235" cy="461665"/>
          </a:xfrm>
          <a:prstGeom prst="rect">
            <a:avLst/>
          </a:prstGeom>
          <a:noFill/>
        </p:spPr>
        <p:txBody>
          <a:bodyPr wrap="square" rtlCol="0">
            <a:spAutoFit/>
          </a:bodyPr>
          <a:lstStyle/>
          <a:p>
            <a:r>
              <a:rPr lang="en-US" sz="2400" i="1" dirty="0" smtClean="0">
                <a:latin typeface="Myriad Pro"/>
                <a:cs typeface="Myriad Pro"/>
              </a:rPr>
              <a:t>z</a:t>
            </a:r>
            <a:endParaRPr lang="en-US" sz="2400" i="1" dirty="0">
              <a:latin typeface="Myriad Pro"/>
              <a:cs typeface="Myriad Pro"/>
            </a:endParaRPr>
          </a:p>
        </p:txBody>
      </p:sp>
      <p:pic>
        <p:nvPicPr>
          <p:cNvPr id="30" name="Picture 29"/>
          <p:cNvPicPr>
            <a:picLocks noChangeAspect="1"/>
          </p:cNvPicPr>
          <p:nvPr/>
        </p:nvPicPr>
        <p:blipFill>
          <a:blip r:embed="rId4"/>
          <a:stretch>
            <a:fillRect/>
          </a:stretch>
        </p:blipFill>
        <p:spPr>
          <a:xfrm>
            <a:off x="4802479" y="2568288"/>
            <a:ext cx="3385285" cy="390283"/>
          </a:xfrm>
          <a:prstGeom prst="rect">
            <a:avLst/>
          </a:prstGeom>
        </p:spPr>
      </p:pic>
      <p:pic>
        <p:nvPicPr>
          <p:cNvPr id="31" name="Picture 30"/>
          <p:cNvPicPr>
            <a:picLocks noChangeAspect="1"/>
          </p:cNvPicPr>
          <p:nvPr/>
        </p:nvPicPr>
        <p:blipFill>
          <a:blip r:embed="rId5"/>
          <a:stretch>
            <a:fillRect/>
          </a:stretch>
        </p:blipFill>
        <p:spPr>
          <a:xfrm>
            <a:off x="4053486" y="3867037"/>
            <a:ext cx="4843238" cy="2643155"/>
          </a:xfrm>
          <a:prstGeom prst="rect">
            <a:avLst/>
          </a:prstGeom>
        </p:spPr>
      </p:pic>
      <p:sp>
        <p:nvSpPr>
          <p:cNvPr id="33" name="Rectangle 32"/>
          <p:cNvSpPr/>
          <p:nvPr/>
        </p:nvSpPr>
        <p:spPr>
          <a:xfrm>
            <a:off x="4053485" y="3738163"/>
            <a:ext cx="3686043" cy="128878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4473774" y="5026952"/>
            <a:ext cx="2147102" cy="6955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p:cNvSpPr/>
          <p:nvPr/>
        </p:nvSpPr>
        <p:spPr>
          <a:xfrm>
            <a:off x="4473774" y="5819203"/>
            <a:ext cx="4422950" cy="6955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67916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animBg="1"/>
      <p:bldP spid="34" grpId="0" animBg="1"/>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issue of duplicate parts</a:t>
            </a:r>
            <a:endParaRPr lang="en-US" dirty="0"/>
          </a:p>
        </p:txBody>
      </p:sp>
      <p:pic>
        <p:nvPicPr>
          <p:cNvPr id="4" name="Picture 3"/>
          <p:cNvPicPr>
            <a:picLocks noChangeAspect="1"/>
          </p:cNvPicPr>
          <p:nvPr/>
        </p:nvPicPr>
        <p:blipFill>
          <a:blip r:embed="rId3"/>
          <a:stretch>
            <a:fillRect/>
          </a:stretch>
        </p:blipFill>
        <p:spPr>
          <a:xfrm>
            <a:off x="134470" y="1255059"/>
            <a:ext cx="4652534" cy="2932114"/>
          </a:xfrm>
          <a:prstGeom prst="rect">
            <a:avLst/>
          </a:prstGeom>
        </p:spPr>
      </p:pic>
      <p:pic>
        <p:nvPicPr>
          <p:cNvPr id="5" name="Picture 4"/>
          <p:cNvPicPr>
            <a:picLocks noChangeAspect="1"/>
          </p:cNvPicPr>
          <p:nvPr/>
        </p:nvPicPr>
        <p:blipFill>
          <a:blip r:embed="rId4"/>
          <a:stretch>
            <a:fillRect/>
          </a:stretch>
        </p:blipFill>
        <p:spPr>
          <a:xfrm>
            <a:off x="4988052" y="1581991"/>
            <a:ext cx="3810000" cy="1905000"/>
          </a:xfrm>
          <a:prstGeom prst="rect">
            <a:avLst/>
          </a:prstGeom>
        </p:spPr>
      </p:pic>
      <p:pic>
        <p:nvPicPr>
          <p:cNvPr id="6" name="Picture 5"/>
          <p:cNvPicPr>
            <a:picLocks noChangeAspect="1"/>
          </p:cNvPicPr>
          <p:nvPr/>
        </p:nvPicPr>
        <p:blipFill>
          <a:blip r:embed="rId5"/>
          <a:stretch>
            <a:fillRect/>
          </a:stretch>
        </p:blipFill>
        <p:spPr>
          <a:xfrm>
            <a:off x="397436" y="4321642"/>
            <a:ext cx="4155948" cy="2346512"/>
          </a:xfrm>
          <a:prstGeom prst="rect">
            <a:avLst/>
          </a:prstGeom>
        </p:spPr>
      </p:pic>
      <p:sp>
        <p:nvSpPr>
          <p:cNvPr id="7" name="TextBox 6"/>
          <p:cNvSpPr txBox="1"/>
          <p:nvPr/>
        </p:nvSpPr>
        <p:spPr>
          <a:xfrm>
            <a:off x="5390777" y="4493900"/>
            <a:ext cx="3281082" cy="1569660"/>
          </a:xfrm>
          <a:prstGeom prst="rect">
            <a:avLst/>
          </a:prstGeom>
          <a:noFill/>
        </p:spPr>
        <p:txBody>
          <a:bodyPr wrap="square" rtlCol="0">
            <a:spAutoFit/>
          </a:bodyPr>
          <a:lstStyle/>
          <a:p>
            <a:pPr algn="ctr"/>
            <a:r>
              <a:rPr lang="en-US" sz="2400" dirty="0" smtClean="0">
                <a:latin typeface="Myriad Pro"/>
                <a:cs typeface="Myriad Pro"/>
              </a:rPr>
              <a:t>Duplicating a TF gene &amp;</a:t>
            </a:r>
          </a:p>
          <a:p>
            <a:pPr algn="ctr"/>
            <a:r>
              <a:rPr lang="en-US" sz="2400" dirty="0">
                <a:latin typeface="Myriad Pro"/>
                <a:cs typeface="Myriad Pro"/>
              </a:rPr>
              <a:t>u</a:t>
            </a:r>
            <a:r>
              <a:rPr lang="en-US" sz="2400" dirty="0" smtClean="0">
                <a:latin typeface="Myriad Pro"/>
                <a:cs typeface="Myriad Pro"/>
              </a:rPr>
              <a:t>sing each copy for a different task in the same cell</a:t>
            </a:r>
            <a:endParaRPr lang="en-US" sz="2400" dirty="0">
              <a:latin typeface="Myriad Pro"/>
              <a:cs typeface="Myriad Pro"/>
            </a:endParaRPr>
          </a:p>
        </p:txBody>
      </p:sp>
      <p:cxnSp>
        <p:nvCxnSpPr>
          <p:cNvPr id="9" name="Straight Connector 8"/>
          <p:cNvCxnSpPr/>
          <p:nvPr/>
        </p:nvCxnSpPr>
        <p:spPr>
          <a:xfrm>
            <a:off x="6066117" y="4381406"/>
            <a:ext cx="1763058" cy="17630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6170704" y="4366465"/>
            <a:ext cx="1810870" cy="17630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755986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discussion paper</a:t>
            </a:r>
            <a:endParaRPr lang="en-US" dirty="0"/>
          </a:p>
        </p:txBody>
      </p:sp>
      <p:pic>
        <p:nvPicPr>
          <p:cNvPr id="4" name="Picture 3"/>
          <p:cNvPicPr>
            <a:picLocks noChangeAspect="1"/>
          </p:cNvPicPr>
          <p:nvPr/>
        </p:nvPicPr>
        <p:blipFill>
          <a:blip r:embed="rId2"/>
          <a:stretch>
            <a:fillRect/>
          </a:stretch>
        </p:blipFill>
        <p:spPr>
          <a:xfrm>
            <a:off x="457200" y="2180666"/>
            <a:ext cx="8262471" cy="2802849"/>
          </a:xfrm>
          <a:prstGeom prst="rect">
            <a:avLst/>
          </a:prstGeom>
        </p:spPr>
      </p:pic>
    </p:spTree>
    <p:extLst>
      <p:ext uri="{BB962C8B-B14F-4D97-AF65-F5344CB8AC3E}">
        <p14:creationId xmlns:p14="http://schemas.microsoft.com/office/powerpoint/2010/main" val="105390578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Chemical potential differences drive ions to regions of lower concentration</a:t>
            </a:r>
            <a:endParaRPr lang="en-US" dirty="0"/>
          </a:p>
        </p:txBody>
      </p:sp>
      <p:cxnSp>
        <p:nvCxnSpPr>
          <p:cNvPr id="5" name="Straight Connector 4"/>
          <p:cNvCxnSpPr/>
          <p:nvPr/>
        </p:nvCxnSpPr>
        <p:spPr>
          <a:xfrm>
            <a:off x="3974353" y="3810000"/>
            <a:ext cx="0" cy="25997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365811" y="3810000"/>
            <a:ext cx="0" cy="25997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974353" y="1778000"/>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365811" y="1778000"/>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3780117" y="3137647"/>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780116" y="3778622"/>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960282" y="4589929"/>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994211" y="384436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736164" y="2725270"/>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70093" y="236668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021976" y="408043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70093" y="5504329"/>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134035" y="549237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1021976" y="199315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877859" y="250115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9035" y="470198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5035176" y="5972006"/>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34" name="TextBox 33"/>
          <p:cNvSpPr txBox="1"/>
          <p:nvPr/>
        </p:nvSpPr>
        <p:spPr>
          <a:xfrm>
            <a:off x="481105" y="5973518"/>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35" name="TextBox 34"/>
          <p:cNvSpPr txBox="1"/>
          <p:nvPr/>
        </p:nvSpPr>
        <p:spPr>
          <a:xfrm>
            <a:off x="7515411" y="4464441"/>
            <a:ext cx="1359647" cy="461665"/>
          </a:xfrm>
          <a:prstGeom prst="rect">
            <a:avLst/>
          </a:prstGeom>
          <a:noFill/>
        </p:spPr>
        <p:txBody>
          <a:bodyPr wrap="square" rtlCol="0">
            <a:spAutoFit/>
          </a:bodyPr>
          <a:lstStyle/>
          <a:p>
            <a:r>
              <a:rPr lang="en-US" sz="2400" dirty="0" smtClean="0">
                <a:solidFill>
                  <a:srgbClr val="FF0000"/>
                </a:solidFill>
                <a:latin typeface="Myriad Pro"/>
                <a:cs typeface="Myriad Pro"/>
              </a:rPr>
              <a:t>Na</a:t>
            </a:r>
            <a:r>
              <a:rPr lang="en-US" sz="2400" baseline="30000" dirty="0" smtClean="0">
                <a:solidFill>
                  <a:srgbClr val="FF0000"/>
                </a:solidFill>
                <a:latin typeface="Myriad Pro"/>
                <a:cs typeface="Myriad Pro"/>
              </a:rPr>
              <a:t>+</a:t>
            </a:r>
            <a:r>
              <a:rPr lang="en-US" sz="2400" dirty="0" smtClean="0">
                <a:solidFill>
                  <a:srgbClr val="FF0000"/>
                </a:solidFill>
                <a:latin typeface="Myriad Pro"/>
                <a:cs typeface="Myriad Pro"/>
              </a:rPr>
              <a:t> ions</a:t>
            </a:r>
            <a:endParaRPr lang="en-US" sz="2400" baseline="30000" dirty="0">
              <a:solidFill>
                <a:srgbClr val="FF0000"/>
              </a:solidFill>
              <a:latin typeface="Myriad Pro"/>
              <a:cs typeface="Myriad Pro"/>
            </a:endParaRPr>
          </a:p>
        </p:txBody>
      </p:sp>
      <p:pic>
        <p:nvPicPr>
          <p:cNvPr id="36" name="Picture 35"/>
          <p:cNvPicPr>
            <a:picLocks noChangeAspect="1"/>
          </p:cNvPicPr>
          <p:nvPr/>
        </p:nvPicPr>
        <p:blipFill>
          <a:blip r:embed="rId3"/>
          <a:stretch>
            <a:fillRect/>
          </a:stretch>
        </p:blipFill>
        <p:spPr>
          <a:xfrm>
            <a:off x="6234205" y="3261230"/>
            <a:ext cx="2820147" cy="580145"/>
          </a:xfrm>
          <a:prstGeom prst="rect">
            <a:avLst/>
          </a:prstGeom>
        </p:spPr>
      </p:pic>
      <p:cxnSp>
        <p:nvCxnSpPr>
          <p:cNvPr id="40" name="Straight Arrow Connector 39"/>
          <p:cNvCxnSpPr/>
          <p:nvPr/>
        </p:nvCxnSpPr>
        <p:spPr>
          <a:xfrm>
            <a:off x="3439458" y="3615765"/>
            <a:ext cx="159571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2774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Electric potential differences drive ions toward opposite charges</a:t>
            </a:r>
            <a:endParaRPr lang="en-US" dirty="0"/>
          </a:p>
        </p:txBody>
      </p:sp>
      <p:cxnSp>
        <p:nvCxnSpPr>
          <p:cNvPr id="5" name="Straight Connector 4"/>
          <p:cNvCxnSpPr/>
          <p:nvPr/>
        </p:nvCxnSpPr>
        <p:spPr>
          <a:xfrm>
            <a:off x="3974353" y="3810000"/>
            <a:ext cx="0" cy="25997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365811" y="3810000"/>
            <a:ext cx="0" cy="25997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974353" y="1778000"/>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365811" y="1778000"/>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3780117" y="3137647"/>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780116" y="3778622"/>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960282" y="4589929"/>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994211" y="384436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736164" y="2725270"/>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2770093" y="236668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021976" y="408043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770093" y="5504329"/>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1134035" y="549237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1021976" y="199315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5877859" y="250115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849035" y="470198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5035176" y="5972006"/>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34" name="TextBox 33"/>
          <p:cNvSpPr txBox="1"/>
          <p:nvPr/>
        </p:nvSpPr>
        <p:spPr>
          <a:xfrm>
            <a:off x="481105" y="5973518"/>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35" name="TextBox 34"/>
          <p:cNvSpPr txBox="1"/>
          <p:nvPr/>
        </p:nvSpPr>
        <p:spPr>
          <a:xfrm>
            <a:off x="7238998" y="4840105"/>
            <a:ext cx="2070847" cy="1569660"/>
          </a:xfrm>
          <a:prstGeom prst="rect">
            <a:avLst/>
          </a:prstGeom>
          <a:noFill/>
        </p:spPr>
        <p:txBody>
          <a:bodyPr wrap="square" rtlCol="0">
            <a:spAutoFit/>
          </a:bodyPr>
          <a:lstStyle/>
          <a:p>
            <a:r>
              <a:rPr lang="en-US" sz="2400" dirty="0" smtClean="0">
                <a:solidFill>
                  <a:srgbClr val="FF0000"/>
                </a:solidFill>
                <a:latin typeface="Myriad Pro"/>
                <a:cs typeface="Myriad Pro"/>
              </a:rPr>
              <a:t>Na</a:t>
            </a:r>
            <a:r>
              <a:rPr lang="en-US" sz="2400" baseline="30000" dirty="0" smtClean="0">
                <a:solidFill>
                  <a:srgbClr val="FF0000"/>
                </a:solidFill>
                <a:latin typeface="Myriad Pro"/>
                <a:cs typeface="Myriad Pro"/>
              </a:rPr>
              <a:t>+</a:t>
            </a:r>
            <a:r>
              <a:rPr lang="en-US" sz="2400" dirty="0" smtClean="0">
                <a:solidFill>
                  <a:srgbClr val="FF0000"/>
                </a:solidFill>
                <a:latin typeface="Myriad Pro"/>
                <a:cs typeface="Myriad Pro"/>
              </a:rPr>
              <a:t> ions</a:t>
            </a:r>
          </a:p>
          <a:p>
            <a:r>
              <a:rPr lang="en-US" sz="2400" dirty="0" smtClean="0">
                <a:solidFill>
                  <a:srgbClr val="3366FF"/>
                </a:solidFill>
                <a:latin typeface="Myriad Pro"/>
                <a:cs typeface="Myriad Pro"/>
              </a:rPr>
              <a:t>Proteins, phosphates, etc.</a:t>
            </a:r>
            <a:r>
              <a:rPr lang="en-US" sz="2400" baseline="30000" dirty="0" smtClean="0">
                <a:solidFill>
                  <a:srgbClr val="3366FF"/>
                </a:solidFill>
                <a:latin typeface="Myriad Pro"/>
                <a:cs typeface="Myriad Pro"/>
              </a:rPr>
              <a:t>(----)</a:t>
            </a:r>
            <a:endParaRPr lang="en-US" sz="2400" baseline="30000" dirty="0">
              <a:solidFill>
                <a:srgbClr val="3366FF"/>
              </a:solidFill>
              <a:latin typeface="Myriad Pro"/>
              <a:cs typeface="Myriad Pro"/>
            </a:endParaRPr>
          </a:p>
        </p:txBody>
      </p:sp>
      <p:sp>
        <p:nvSpPr>
          <p:cNvPr id="36" name="Oval 35"/>
          <p:cNvSpPr/>
          <p:nvPr/>
        </p:nvSpPr>
        <p:spPr>
          <a:xfrm>
            <a:off x="7760446" y="2725270"/>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6299200" y="352611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148728" y="410882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653741" y="5254810"/>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7736540" y="3772645"/>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071034" y="202452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loud 2"/>
          <p:cNvSpPr/>
          <p:nvPr/>
        </p:nvSpPr>
        <p:spPr>
          <a:xfrm>
            <a:off x="7993529" y="2891116"/>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Cloud 41"/>
          <p:cNvSpPr/>
          <p:nvPr/>
        </p:nvSpPr>
        <p:spPr>
          <a:xfrm>
            <a:off x="6523318" y="2223247"/>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loud 42"/>
          <p:cNvSpPr/>
          <p:nvPr/>
        </p:nvSpPr>
        <p:spPr>
          <a:xfrm>
            <a:off x="4594411" y="5716494"/>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Cloud 43"/>
          <p:cNvSpPr/>
          <p:nvPr/>
        </p:nvSpPr>
        <p:spPr>
          <a:xfrm>
            <a:off x="5641789" y="4002739"/>
            <a:ext cx="881529" cy="881529"/>
          </a:xfrm>
          <a:prstGeom prst="cloud">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Arrow Connector 44"/>
          <p:cNvCxnSpPr/>
          <p:nvPr/>
        </p:nvCxnSpPr>
        <p:spPr>
          <a:xfrm>
            <a:off x="3439458" y="3615765"/>
            <a:ext cx="1595718"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a:blip r:embed="rId3"/>
          <a:stretch>
            <a:fillRect/>
          </a:stretch>
        </p:blipFill>
        <p:spPr>
          <a:xfrm>
            <a:off x="329453" y="3036823"/>
            <a:ext cx="1810124" cy="882245"/>
          </a:xfrm>
          <a:prstGeom prst="rect">
            <a:avLst/>
          </a:prstGeom>
        </p:spPr>
      </p:pic>
    </p:spTree>
    <p:extLst>
      <p:ext uri="{BB962C8B-B14F-4D97-AF65-F5344CB8AC3E}">
        <p14:creationId xmlns:p14="http://schemas.microsoft.com/office/powerpoint/2010/main" val="2030086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4595719"/>
            <a:ext cx="7772400" cy="1470025"/>
          </a:xfrm>
        </p:spPr>
        <p:txBody>
          <a:bodyPr/>
          <a:lstStyle/>
          <a:p>
            <a:r>
              <a:rPr lang="en-US" dirty="0" smtClean="0">
                <a:latin typeface="Myriad Pro"/>
                <a:cs typeface="Myriad Pro"/>
              </a:rPr>
              <a:t>How neurons get excited</a:t>
            </a:r>
            <a:endParaRPr lang="en-US" dirty="0">
              <a:latin typeface="Myriad Pro"/>
              <a:cs typeface="Myriad Pro"/>
            </a:endParaRPr>
          </a:p>
        </p:txBody>
      </p:sp>
      <p:pic>
        <p:nvPicPr>
          <p:cNvPr id="6" name="Picture 5"/>
          <p:cNvPicPr>
            <a:picLocks noChangeAspect="1"/>
          </p:cNvPicPr>
          <p:nvPr/>
        </p:nvPicPr>
        <p:blipFill>
          <a:blip r:embed="rId2"/>
          <a:stretch>
            <a:fillRect/>
          </a:stretch>
        </p:blipFill>
        <p:spPr>
          <a:xfrm>
            <a:off x="2681941" y="935133"/>
            <a:ext cx="3735294" cy="3735294"/>
          </a:xfrm>
          <a:prstGeom prst="rect">
            <a:avLst/>
          </a:prstGeom>
        </p:spPr>
      </p:pic>
    </p:spTree>
    <p:extLst>
      <p:ext uri="{BB962C8B-B14F-4D97-AF65-F5344CB8AC3E}">
        <p14:creationId xmlns:p14="http://schemas.microsoft.com/office/powerpoint/2010/main" val="27940190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5661</TotalTime>
  <Words>2905</Words>
  <Application>Microsoft Macintosh PowerPoint</Application>
  <PresentationFormat>On-screen Show (4:3)</PresentationFormat>
  <Paragraphs>426</Paragraphs>
  <Slides>61</Slides>
  <Notes>31</Notes>
  <HiddenSlides>0</HiddenSlides>
  <MMClips>2</MMClips>
  <ScaleCrop>false</ScaleCrop>
  <HeadingPairs>
    <vt:vector size="4" baseType="variant">
      <vt:variant>
        <vt:lpstr>Theme</vt:lpstr>
      </vt:variant>
      <vt:variant>
        <vt:i4>1</vt:i4>
      </vt:variant>
      <vt:variant>
        <vt:lpstr>Slide Titles</vt:lpstr>
      </vt:variant>
      <vt:variant>
        <vt:i4>61</vt:i4>
      </vt:variant>
    </vt:vector>
  </HeadingPairs>
  <TitlesOfParts>
    <vt:vector size="62" baseType="lpstr">
      <vt:lpstr>Office Theme</vt:lpstr>
      <vt:lpstr>MCB 135 Lecture 3 Turing completeness in living systems Self-replication and the role of tape</vt:lpstr>
      <vt:lpstr>Recap: What is Turing completeness?</vt:lpstr>
      <vt:lpstr>Recap: proving Turing completeness</vt:lpstr>
      <vt:lpstr>Today’s Outline</vt:lpstr>
      <vt:lpstr>Anatomy of the neuron</vt:lpstr>
      <vt:lpstr>Many forces have an associated potential</vt:lpstr>
      <vt:lpstr>Chemical potential differences drive ions to regions of lower concentration</vt:lpstr>
      <vt:lpstr>Electric potential differences drive ions toward opposite charges</vt:lpstr>
      <vt:lpstr>How neurons get excited</vt:lpstr>
      <vt:lpstr>We’ll focus in on the membrane of the receiving dendrite</vt:lpstr>
      <vt:lpstr>The neuron at rest</vt:lpstr>
      <vt:lpstr>Excitatory neurotransmitter binding causes Na+ channels to open</vt:lpstr>
      <vt:lpstr>The neuron depolarizes as Na+ flow in</vt:lpstr>
      <vt:lpstr>After a delay, Na+ channels close and voltage-gated K+ channels open</vt:lpstr>
      <vt:lpstr>After a delay, Na+ channels close and voltage-gated K+ channels open</vt:lpstr>
      <vt:lpstr>K+ channels close and pumps (not shown) exchange Na+ and K+ to return the neuron to rest</vt:lpstr>
      <vt:lpstr>Recap: Excitation in neurons</vt:lpstr>
      <vt:lpstr>PowerPoint Presentation</vt:lpstr>
      <vt:lpstr>Inhibitory signals lower Vm instead</vt:lpstr>
      <vt:lpstr>Inhibitory signals lower Vm instead</vt:lpstr>
      <vt:lpstr>Excitatory and inhibitory signals alter Vm in the dendrites.  What determines whether the neuron “fires?”</vt:lpstr>
      <vt:lpstr>A neuron “fires” when a change in Vm travels down the axon</vt:lpstr>
      <vt:lpstr>Inhibitory and excitatory signals cause Vm changes in dendrites</vt:lpstr>
      <vt:lpstr>Ions diffuse down the dendrites, effectively “summing” membrane voltage changes near the base of the axon</vt:lpstr>
      <vt:lpstr>The axon has voltage-gated Na+ (and K+) channels</vt:lpstr>
      <vt:lpstr>The “artificial neuron”</vt:lpstr>
      <vt:lpstr>Example: an OR gate</vt:lpstr>
      <vt:lpstr>Your turn: a NAND gate</vt:lpstr>
      <vt:lpstr>Neural systems can implement any Boolean function, since they can implement NAND gates.  But do they have memory?</vt:lpstr>
      <vt:lpstr>PowerPoint Presentation</vt:lpstr>
      <vt:lpstr> We would need to prove Turing completeness in one of the fundamental qualities of living things   …but what are they?</vt:lpstr>
      <vt:lpstr>According to Wikipedia</vt:lpstr>
      <vt:lpstr>According to Wikipedia</vt:lpstr>
      <vt:lpstr>Self-reproduction with error is sufficient for adaptation</vt:lpstr>
      <vt:lpstr>Johnny von Neumann</vt:lpstr>
      <vt:lpstr>von Neumann’s Universal Constructor</vt:lpstr>
      <vt:lpstr>How would you design a constructor?</vt:lpstr>
      <vt:lpstr>How would you design a constructor?</vt:lpstr>
      <vt:lpstr>With the right instructions, a universal constructor is also a self-replicator</vt:lpstr>
      <vt:lpstr>Some of von Neumann’s inspiration</vt:lpstr>
      <vt:lpstr>Avery-MacLeod-McCarty experiment</vt:lpstr>
      <vt:lpstr>Avery-MacLeod-McCarty experiment</vt:lpstr>
      <vt:lpstr>Avery-MacLeod-McCarty experiment</vt:lpstr>
      <vt:lpstr>The Central Dogma</vt:lpstr>
      <vt:lpstr>The Central Dogma: extended edition</vt:lpstr>
      <vt:lpstr>Self-reproduction requires interpreting instructions encoded in DNA (gene expression).  If we can show that gene expression is Turing complete, then all biological systems are Turing complete.</vt:lpstr>
      <vt:lpstr>What you absolutely must know about regulation of gene expression</vt:lpstr>
      <vt:lpstr>Gene regulation occurs at all levels</vt:lpstr>
      <vt:lpstr>Gene regulation occurs at all levels</vt:lpstr>
      <vt:lpstr>Regulation of transcription initiation</vt:lpstr>
      <vt:lpstr>Transcription factors help position RNA polymerase</vt:lpstr>
      <vt:lpstr>Transcription factors can also inhibit or promote transcription from a distance</vt:lpstr>
      <vt:lpstr>Natural gene regulatory networks can be very complex</vt:lpstr>
      <vt:lpstr>Can we make NAND gates?</vt:lpstr>
      <vt:lpstr>Binding site occupancy is probabilistic</vt:lpstr>
      <vt:lpstr>Can we make NAND gates?</vt:lpstr>
      <vt:lpstr>PowerPoint Presentation</vt:lpstr>
      <vt:lpstr>Synchronization through the clock prevents read-out during transitions</vt:lpstr>
      <vt:lpstr>Separation of timescales</vt:lpstr>
      <vt:lpstr>The issue of duplicate parts</vt:lpstr>
      <vt:lpstr>The first discussion paper</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Wahl</dc:creator>
  <cp:lastModifiedBy>Mary Wahl</cp:lastModifiedBy>
  <cp:revision>185</cp:revision>
  <cp:lastPrinted>2015-01-28T20:38:22Z</cp:lastPrinted>
  <dcterms:created xsi:type="dcterms:W3CDTF">2015-01-26T20:56:14Z</dcterms:created>
  <dcterms:modified xsi:type="dcterms:W3CDTF">2015-01-30T19:17:40Z</dcterms:modified>
</cp:coreProperties>
</file>